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John Smit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08T13:50:53.203">
    <p:pos x="196" y="725"/>
    <p:text>Wouldn't this go first?</p:text>
  </p:cm>
  <p:cm authorId="0" idx="2" dt="2021-07-08T04:02:14.233">
    <p:pos x="663" y="280"/>
    <p:text>I think we should mention the different states your code can be in 
- unstaged
- staged
- committed
and how much of git is about navigating those states..
Also, itll be cool to have some examples of how VSCode integrates with git/github</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tfulapi.net/statelessnes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fluence.atlassian.com/bitbucketserver/basic-git-commands-776639767.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codeanalogies.com/2018/04/07/front-end-v-back-end-explained-by-waiting-tables-at-a-restauran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3bd9b29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3bd9b29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3bd9b292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3bd9b292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Paradigm</a:t>
            </a:r>
            <a:r>
              <a:rPr lang="en" sz="1600">
                <a:solidFill>
                  <a:schemeClr val="dk1"/>
                </a:solidFill>
                <a:latin typeface="Roboto"/>
                <a:ea typeface="Roboto"/>
                <a:cs typeface="Roboto"/>
                <a:sym typeface="Roboto"/>
              </a:rPr>
              <a:t>: A more accurate analogy would be that backend engineers are </a:t>
            </a:r>
            <a:r>
              <a:rPr b="1" lang="en" sz="1600">
                <a:solidFill>
                  <a:schemeClr val="dk1"/>
                </a:solidFill>
                <a:latin typeface="Roboto"/>
                <a:ea typeface="Roboto"/>
                <a:cs typeface="Roboto"/>
                <a:sym typeface="Roboto"/>
              </a:rPr>
              <a:t>translators </a:t>
            </a:r>
            <a:r>
              <a:rPr lang="en" sz="1600">
                <a:solidFill>
                  <a:schemeClr val="dk1"/>
                </a:solidFill>
                <a:latin typeface="Roboto"/>
                <a:ea typeface="Roboto"/>
                <a:cs typeface="Roboto"/>
                <a:sym typeface="Roboto"/>
              </a:rPr>
              <a:t>between</a:t>
            </a:r>
            <a:endParaRPr sz="16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Business Logic</a:t>
            </a:r>
            <a:r>
              <a:rPr lang="en" sz="1200">
                <a:solidFill>
                  <a:schemeClr val="dk1"/>
                </a:solidFill>
                <a:latin typeface="Roboto"/>
                <a:ea typeface="Roboto"/>
                <a:cs typeface="Roboto"/>
                <a:sym typeface="Roboto"/>
              </a:rPr>
              <a:t>: requirements for a product/service</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Code</a:t>
            </a:r>
            <a:r>
              <a:rPr lang="en" sz="1200">
                <a:solidFill>
                  <a:schemeClr val="dk1"/>
                </a:solidFill>
                <a:latin typeface="Roboto"/>
                <a:ea typeface="Roboto"/>
                <a:cs typeface="Roboto"/>
                <a:sym typeface="Roboto"/>
              </a:rPr>
              <a:t>: what actually fulfills the requirements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222b5406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222b5406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https://restfulapi.net/statelessness/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State is hard to understand -&gt; find better ways to explain</a:t>
            </a:r>
            <a:endParaRPr/>
          </a:p>
          <a:p>
            <a:pPr indent="0" lvl="0" marL="0" rtl="0" algn="l">
              <a:spcBef>
                <a:spcPts val="0"/>
              </a:spcBef>
              <a:spcAft>
                <a:spcPts val="0"/>
              </a:spcAft>
              <a:buNone/>
            </a:pPr>
            <a:r>
              <a:rPr lang="en"/>
              <a:t>Dont introduce too many concepts at once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Statelessness means</a:t>
            </a:r>
            <a:r>
              <a:rPr lang="en" sz="1200">
                <a:solidFill>
                  <a:srgbClr val="202124"/>
                </a:solidFill>
                <a:highlight>
                  <a:srgbClr val="FFFFFF"/>
                </a:highlight>
                <a:latin typeface="Roboto"/>
                <a:ea typeface="Roboto"/>
                <a:cs typeface="Roboto"/>
                <a:sym typeface="Roboto"/>
              </a:rPr>
              <a:t> that every HTTP request happens in complete isolation. When the client makes an HTTP request, it includes all information necessary for the server to fulfill that request. The server never relies on information from previous requests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2f967eb6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2f967eb6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https://tutorialedge.net/software-eng/what-is-a-rest-api/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3bd9b292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3bd9b292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222b5406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222b5406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Activity: create their own json "resume"</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lang="en" sz="1800">
                <a:solidFill>
                  <a:schemeClr val="dk1"/>
                </a:solidFill>
                <a:latin typeface="Roboto"/>
                <a:ea typeface="Roboto"/>
                <a:cs typeface="Roboto"/>
                <a:sym typeface="Roboto"/>
              </a:rPr>
              <a:t>Have upload the json, then parse in a webpage</a:t>
            </a:r>
            <a:endParaRPr sz="1800">
              <a:solidFill>
                <a:schemeClr val="dk1"/>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3cf390c4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3cf390c4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Activity: create their own json "resume"</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1"/>
                </a:solidFill>
                <a:latin typeface="Roboto"/>
                <a:ea typeface="Roboto"/>
                <a:cs typeface="Roboto"/>
                <a:sym typeface="Roboto"/>
              </a:rPr>
              <a:t>Have upload the json, then parse in a webpage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222b5406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222b5406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3cf390c4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3cf390c4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222b5406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222b5406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https://confluence.atlassian.com/bitbucketserver/basic-git-commands-776639767.html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3bd9b292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3bd9b292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5013e02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5013e02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3cf390c4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3cf390c4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222b5406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222b5406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222b5406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222b5406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222b5406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222b5406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3bd9b292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3bd9b292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Image: https://olinations.medium.com/build-a-crud-template-using-react-bootstrap-express-postgres-9f84cc444438</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222b5406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222b5406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2f967eb6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2f967eb6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3bd9b292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3bd9b292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3bd9b292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3bd9b292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Char char="●"/>
            </a:pPr>
            <a:r>
              <a:rPr b="1" lang="en" sz="1800">
                <a:solidFill>
                  <a:schemeClr val="dk1"/>
                </a:solidFill>
                <a:latin typeface="Roboto"/>
                <a:ea typeface="Roboto"/>
                <a:cs typeface="Roboto"/>
                <a:sym typeface="Roboto"/>
              </a:rPr>
              <a:t>Note</a:t>
            </a:r>
            <a:r>
              <a:rPr lang="en" sz="1800">
                <a:solidFill>
                  <a:schemeClr val="dk1"/>
                </a:solidFill>
                <a:latin typeface="Roboto"/>
                <a:ea typeface="Roboto"/>
                <a:cs typeface="Roboto"/>
                <a:sym typeface="Roboto"/>
              </a:rPr>
              <a:t>: the frontend often refers to the styling and presentation of the user interface on top of the user interface itself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3bd9b292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3bd9b292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Taken From: </a:t>
            </a:r>
            <a:r>
              <a:rPr lang="en" u="sng">
                <a:solidFill>
                  <a:schemeClr val="hlink"/>
                </a:solidFill>
                <a:hlinkClick r:id="rId2"/>
              </a:rPr>
              <a:t>https://blog.codeanalogies.com/2018/04/07/front-end-v-back-end-explained-by-waiting-tables-at-a-restaurant/</a:t>
            </a:r>
            <a:endParaRPr/>
          </a:p>
          <a:p>
            <a:pPr indent="0" lvl="0" marL="0" rtl="0" algn="l">
              <a:spcBef>
                <a:spcPts val="0"/>
              </a:spcBef>
              <a:spcAft>
                <a:spcPts val="0"/>
              </a:spcAft>
              <a:buNone/>
            </a:pPr>
            <a:r>
              <a:rPr lang="en"/>
              <a:t>Updated Analogy</a:t>
            </a:r>
            <a:endParaRPr/>
          </a:p>
          <a:p>
            <a:pPr indent="-298450" lvl="0" marL="457200" rtl="0" algn="l">
              <a:spcBef>
                <a:spcPts val="0"/>
              </a:spcBef>
              <a:spcAft>
                <a:spcPts val="0"/>
              </a:spcAft>
              <a:buSzPts val="1100"/>
              <a:buChar char="-"/>
            </a:pPr>
            <a:r>
              <a:rPr lang="en"/>
              <a:t>How do you order food at a restaurant</a:t>
            </a:r>
            <a:endParaRPr/>
          </a:p>
          <a:p>
            <a:pPr indent="-298450" lvl="1" marL="914400" rtl="0" algn="l">
              <a:spcBef>
                <a:spcPts val="0"/>
              </a:spcBef>
              <a:spcAft>
                <a:spcPts val="0"/>
              </a:spcAft>
              <a:buSzPts val="1100"/>
              <a:buChar char="-"/>
            </a:pPr>
            <a:r>
              <a:rPr lang="en"/>
              <a:t>Menu: User interface</a:t>
            </a:r>
            <a:endParaRPr/>
          </a:p>
          <a:p>
            <a:pPr indent="-298450" lvl="1" marL="914400" rtl="0" algn="l">
              <a:spcBef>
                <a:spcPts val="0"/>
              </a:spcBef>
              <a:spcAft>
                <a:spcPts val="0"/>
              </a:spcAft>
              <a:buSzPts val="1100"/>
              <a:buChar char="-"/>
            </a:pPr>
            <a:r>
              <a:rPr lang="en"/>
              <a:t>Table: Frontend</a:t>
            </a:r>
            <a:endParaRPr/>
          </a:p>
          <a:p>
            <a:pPr indent="-298450" lvl="1" marL="914400" rtl="0" algn="l">
              <a:spcBef>
                <a:spcPts val="0"/>
              </a:spcBef>
              <a:spcAft>
                <a:spcPts val="0"/>
              </a:spcAft>
              <a:buSzPts val="1100"/>
              <a:buChar char="-"/>
            </a:pPr>
            <a:r>
              <a:rPr lang="en"/>
              <a:t>Waiter: API</a:t>
            </a:r>
            <a:endParaRPr/>
          </a:p>
          <a:p>
            <a:pPr indent="-298450" lvl="1" marL="914400" rtl="0" algn="l">
              <a:spcBef>
                <a:spcPts val="0"/>
              </a:spcBef>
              <a:spcAft>
                <a:spcPts val="0"/>
              </a:spcAft>
              <a:buSzPts val="1100"/>
              <a:buChar char="-"/>
            </a:pPr>
            <a:r>
              <a:rPr lang="en"/>
              <a:t>Kitchen: Backend</a:t>
            </a:r>
            <a:endParaRPr/>
          </a:p>
          <a:p>
            <a:pPr indent="-298450" lvl="0" marL="457200" rtl="0" algn="l">
              <a:spcBef>
                <a:spcPts val="0"/>
              </a:spcBef>
              <a:spcAft>
                <a:spcPts val="0"/>
              </a:spcAft>
              <a:buSzPts val="1100"/>
              <a:buChar char="-"/>
            </a:pPr>
            <a:r>
              <a:rPr lang="en"/>
              <a:t>Consider</a:t>
            </a:r>
            <a:endParaRPr/>
          </a:p>
          <a:p>
            <a:pPr indent="-298450" lvl="1" marL="914400" rtl="0" algn="l">
              <a:spcBef>
                <a:spcPts val="0"/>
              </a:spcBef>
              <a:spcAft>
                <a:spcPts val="0"/>
              </a:spcAft>
              <a:buSzPts val="1100"/>
              <a:buChar char="-"/>
            </a:pPr>
            <a:r>
              <a:rPr lang="en"/>
              <a:t>What does a waiter need to do/know to perform his/her job</a:t>
            </a:r>
            <a:endParaRPr/>
          </a:p>
          <a:p>
            <a:pPr indent="-298450" lvl="2" marL="1371600" rtl="0" algn="l">
              <a:spcBef>
                <a:spcPts val="0"/>
              </a:spcBef>
              <a:spcAft>
                <a:spcPts val="0"/>
              </a:spcAft>
              <a:buSzPts val="1100"/>
              <a:buChar char="-"/>
            </a:pPr>
            <a:r>
              <a:rPr lang="en"/>
              <a:t>Understanding the request</a:t>
            </a:r>
            <a:endParaRPr/>
          </a:p>
          <a:p>
            <a:pPr indent="-298450" lvl="2" marL="1371600" rtl="0" algn="l">
              <a:spcBef>
                <a:spcPts val="0"/>
              </a:spcBef>
              <a:spcAft>
                <a:spcPts val="0"/>
              </a:spcAft>
              <a:buSzPts val="1100"/>
              <a:buChar char="-"/>
            </a:pPr>
            <a:r>
              <a:rPr lang="en"/>
              <a:t>How to serve requests</a:t>
            </a:r>
            <a:endParaRPr/>
          </a:p>
          <a:p>
            <a:pPr indent="0" lvl="0" marL="0" rtl="0" algn="l">
              <a:spcBef>
                <a:spcPts val="0"/>
              </a:spcBef>
              <a:spcAft>
                <a:spcPts val="0"/>
              </a:spcAft>
              <a:buNone/>
            </a:pPr>
            <a:r>
              <a:rPr lang="en"/>
              <a:t>Delineate</a:t>
            </a:r>
            <a:r>
              <a:rPr lang="en"/>
              <a:t> when analogy ends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API Equivalent</a:t>
            </a:r>
            <a:endParaRPr b="1" sz="1800">
              <a:solidFill>
                <a:schemeClr val="dk1"/>
              </a:solidFill>
              <a:latin typeface="Roboto"/>
              <a:ea typeface="Roboto"/>
              <a:cs typeface="Roboto"/>
              <a:sym typeface="Roboto"/>
            </a:endParaRPr>
          </a:p>
          <a:p>
            <a:pPr indent="0" lvl="0" marL="0" rtl="0" algn="l">
              <a:spcBef>
                <a:spcPts val="1600"/>
              </a:spcBef>
              <a:spcAft>
                <a:spcPts val="1600"/>
              </a:spcAft>
              <a:buClr>
                <a:schemeClr val="dk1"/>
              </a:buClr>
              <a:buSzPts val="1100"/>
              <a:buFont typeface="Arial"/>
              <a:buNone/>
            </a:pPr>
            <a:r>
              <a:rPr lang="en" sz="1800">
                <a:solidFill>
                  <a:srgbClr val="38761D"/>
                </a:solidFill>
                <a:latin typeface="Roboto"/>
                <a:ea typeface="Roboto"/>
                <a:cs typeface="Roboto"/>
                <a:sym typeface="Roboto"/>
              </a:rPr>
              <a:t>GET </a:t>
            </a:r>
            <a:r>
              <a:rPr lang="en" sz="1800">
                <a:solidFill>
                  <a:schemeClr val="dk1"/>
                </a:solidFill>
                <a:latin typeface="Roboto"/>
                <a:ea typeface="Roboto"/>
                <a:cs typeface="Roboto"/>
                <a:sym typeface="Roboto"/>
              </a:rPr>
              <a:t>: krustykrabapi.com/menu </a:t>
            </a:r>
            <a:r>
              <a:rPr lang="en" sz="1800">
                <a:solidFill>
                  <a:srgbClr val="990000"/>
                </a:solidFill>
                <a:latin typeface="Roboto"/>
                <a:ea typeface="Roboto"/>
                <a:cs typeface="Roboto"/>
                <a:sym typeface="Roboto"/>
              </a:rPr>
              <a:t>POST</a:t>
            </a:r>
            <a:r>
              <a:rPr lang="en" sz="1800">
                <a:solidFill>
                  <a:schemeClr val="dk1"/>
                </a:solidFill>
                <a:latin typeface="Roboto"/>
                <a:ea typeface="Roboto"/>
                <a:cs typeface="Roboto"/>
                <a:sym typeface="Roboto"/>
              </a:rPr>
              <a:t>: krustykrabapi.com/order </a:t>
            </a:r>
            <a:r>
              <a:rPr lang="en" sz="1800">
                <a:solidFill>
                  <a:srgbClr val="990000"/>
                </a:solidFill>
                <a:latin typeface="Roboto"/>
                <a:ea typeface="Roboto"/>
                <a:cs typeface="Roboto"/>
                <a:sym typeface="Roboto"/>
              </a:rPr>
              <a:t>POST</a:t>
            </a:r>
            <a:r>
              <a:rPr lang="en" sz="1800">
                <a:solidFill>
                  <a:schemeClr val="dk1"/>
                </a:solidFill>
                <a:latin typeface="Roboto"/>
                <a:ea typeface="Roboto"/>
                <a:cs typeface="Roboto"/>
                <a:sym typeface="Roboto"/>
              </a:rPr>
              <a:t>: krustykrabapi.com/billing </a:t>
            </a:r>
            <a:r>
              <a:rPr lang="en" sz="1800">
                <a:solidFill>
                  <a:srgbClr val="990000"/>
                </a:solidFill>
                <a:latin typeface="Roboto"/>
                <a:ea typeface="Roboto"/>
                <a:cs typeface="Roboto"/>
                <a:sym typeface="Roboto"/>
              </a:rPr>
              <a:t>POST </a:t>
            </a:r>
            <a:r>
              <a:rPr lang="en" sz="1800">
                <a:solidFill>
                  <a:schemeClr val="dk1"/>
                </a:solidFill>
                <a:latin typeface="Roboto"/>
                <a:ea typeface="Roboto"/>
                <a:cs typeface="Roboto"/>
                <a:sym typeface="Roboto"/>
              </a:rPr>
              <a:t>: krustykrabapi.com/feedback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316150" y="3621625"/>
            <a:ext cx="4511700" cy="556200"/>
          </a:xfrm>
          <a:prstGeom prst="rect">
            <a:avLst/>
          </a:prstGeom>
        </p:spPr>
        <p:txBody>
          <a:bodyPr anchorCtr="0" anchor="b" bIns="91425" lIns="91425" spcFirstLastPara="1" rIns="91425" wrap="square" tIns="91425">
            <a:noAutofit/>
          </a:bodyPr>
          <a:lstStyle>
            <a:lvl1pPr lvl="0" algn="ctr">
              <a:spcBef>
                <a:spcPts val="0"/>
              </a:spcBef>
              <a:spcAft>
                <a:spcPts val="0"/>
              </a:spcAft>
              <a:buSzPts val="2800"/>
              <a:buNone/>
              <a:defRPr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353650" y="4177675"/>
            <a:ext cx="44367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977925" y="3711850"/>
            <a:ext cx="375725" cy="375725"/>
          </a:xfrm>
          <a:prstGeom prst="rect">
            <a:avLst/>
          </a:prstGeom>
          <a:noFill/>
          <a:ln>
            <a:noFill/>
          </a:ln>
        </p:spPr>
      </p:pic>
      <p:pic>
        <p:nvPicPr>
          <p:cNvPr id="14" name="Google Shape;14;p2"/>
          <p:cNvPicPr preferRelativeResize="0"/>
          <p:nvPr/>
        </p:nvPicPr>
        <p:blipFill rotWithShape="1">
          <a:blip r:embed="rId3">
            <a:alphaModFix/>
          </a:blip>
          <a:srcRect b="0" l="4890" r="5871" t="0"/>
          <a:stretch/>
        </p:blipFill>
        <p:spPr>
          <a:xfrm>
            <a:off x="1273400" y="252225"/>
            <a:ext cx="6597202" cy="318885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8" name="Google Shape;58;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0" name="Google Shape;60;p11"/>
          <p:cNvPicPr preferRelativeResize="0"/>
          <p:nvPr/>
        </p:nvPicPr>
        <p:blipFill rotWithShape="1">
          <a:blip r:embed="rId2">
            <a:alphaModFix/>
          </a:blip>
          <a:srcRect b="0" l="48301" r="6590" t="0"/>
          <a:stretch/>
        </p:blipFill>
        <p:spPr>
          <a:xfrm>
            <a:off x="6877950" y="0"/>
            <a:ext cx="2266051" cy="514350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12"/>
          <p:cNvPicPr preferRelativeResize="0"/>
          <p:nvPr/>
        </p:nvPicPr>
        <p:blipFill rotWithShape="1">
          <a:blip r:embed="rId2">
            <a:alphaModFix/>
          </a:blip>
          <a:srcRect b="0" l="48301" r="6590" t="0"/>
          <a:stretch/>
        </p:blipFill>
        <p:spPr>
          <a:xfrm>
            <a:off x="6877950" y="0"/>
            <a:ext cx="2266051" cy="514350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66627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rotWithShape="1">
          <a:blip r:embed="rId2">
            <a:alphaModFix/>
          </a:blip>
          <a:srcRect b="0" l="48301" r="6590" t="0"/>
          <a:stretch/>
        </p:blipFill>
        <p:spPr>
          <a:xfrm>
            <a:off x="6877950" y="0"/>
            <a:ext cx="2266051" cy="51435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4"/>
          <p:cNvPicPr preferRelativeResize="0"/>
          <p:nvPr/>
        </p:nvPicPr>
        <p:blipFill>
          <a:blip r:embed="rId2">
            <a:alphaModFix/>
          </a:blip>
          <a:stretch>
            <a:fillRect/>
          </a:stretch>
        </p:blipFill>
        <p:spPr>
          <a:xfrm>
            <a:off x="604350" y="543500"/>
            <a:ext cx="375725" cy="375725"/>
          </a:xfrm>
          <a:prstGeom prst="rect">
            <a:avLst/>
          </a:prstGeom>
          <a:noFill/>
          <a:ln>
            <a:noFill/>
          </a:ln>
        </p:spPr>
      </p:pic>
      <p:pic>
        <p:nvPicPr>
          <p:cNvPr id="24" name="Google Shape;24;p4"/>
          <p:cNvPicPr preferRelativeResize="0"/>
          <p:nvPr/>
        </p:nvPicPr>
        <p:blipFill rotWithShape="1">
          <a:blip r:embed="rId3">
            <a:alphaModFix/>
          </a:blip>
          <a:srcRect b="0" l="48301" r="6590" t="0"/>
          <a:stretch/>
        </p:blipFill>
        <p:spPr>
          <a:xfrm>
            <a:off x="6877950" y="0"/>
            <a:ext cx="2266051" cy="514350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 name="Google Shape;29;p5"/>
          <p:cNvPicPr preferRelativeResize="0"/>
          <p:nvPr/>
        </p:nvPicPr>
        <p:blipFill rotWithShape="1">
          <a:blip r:embed="rId2">
            <a:alphaModFix/>
          </a:blip>
          <a:srcRect b="0" l="48301" r="6590" t="0"/>
          <a:stretch/>
        </p:blipFill>
        <p:spPr>
          <a:xfrm>
            <a:off x="6877950" y="0"/>
            <a:ext cx="2266051" cy="5143502"/>
          </a:xfrm>
          <a:prstGeom prst="rect">
            <a:avLst/>
          </a:prstGeom>
          <a:noFill/>
          <a:ln>
            <a:noFill/>
          </a:ln>
        </p:spPr>
      </p:pic>
      <p:sp>
        <p:nvSpPr>
          <p:cNvPr id="30" name="Google Shape;30;p5"/>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1" name="Google Shape;31;p5"/>
          <p:cNvPicPr preferRelativeResize="0"/>
          <p:nvPr/>
        </p:nvPicPr>
        <p:blipFill>
          <a:blip r:embed="rId3">
            <a:alphaModFix/>
          </a:blip>
          <a:stretch>
            <a:fillRect/>
          </a:stretch>
        </p:blipFill>
        <p:spPr>
          <a:xfrm>
            <a:off x="604350" y="543500"/>
            <a:ext cx="375725" cy="3757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6"/>
          <p:cNvPicPr preferRelativeResize="0"/>
          <p:nvPr/>
        </p:nvPicPr>
        <p:blipFill rotWithShape="1">
          <a:blip r:embed="rId2">
            <a:alphaModFix/>
          </a:blip>
          <a:srcRect b="0" l="48301" r="6590" t="0"/>
          <a:stretch/>
        </p:blipFill>
        <p:spPr>
          <a:xfrm>
            <a:off x="6877950" y="0"/>
            <a:ext cx="2266051" cy="5143502"/>
          </a:xfrm>
          <a:prstGeom prst="rect">
            <a:avLst/>
          </a:prstGeom>
          <a:noFill/>
          <a:ln>
            <a:noFill/>
          </a:ln>
        </p:spPr>
      </p:pic>
      <p:sp>
        <p:nvSpPr>
          <p:cNvPr id="35" name="Google Shape;35;p6"/>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6" name="Google Shape;36;p6"/>
          <p:cNvPicPr preferRelativeResize="0"/>
          <p:nvPr/>
        </p:nvPicPr>
        <p:blipFill>
          <a:blip r:embed="rId3">
            <a:alphaModFix/>
          </a:blip>
          <a:stretch>
            <a:fillRect/>
          </a:stretch>
        </p:blipFill>
        <p:spPr>
          <a:xfrm>
            <a:off x="604350" y="543500"/>
            <a:ext cx="375725" cy="3757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7"/>
          <p:cNvPicPr preferRelativeResize="0"/>
          <p:nvPr/>
        </p:nvPicPr>
        <p:blipFill rotWithShape="1">
          <a:blip r:embed="rId2">
            <a:alphaModFix/>
          </a:blip>
          <a:srcRect b="0" l="48301" r="6590" t="0"/>
          <a:stretch/>
        </p:blipFill>
        <p:spPr>
          <a:xfrm>
            <a:off x="6877950" y="0"/>
            <a:ext cx="2266051" cy="514350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8"/>
          <p:cNvPicPr preferRelativeResize="0"/>
          <p:nvPr/>
        </p:nvPicPr>
        <p:blipFill rotWithShape="1">
          <a:blip r:embed="rId2">
            <a:alphaModFix/>
          </a:blip>
          <a:srcRect b="0" l="48301" r="6590" t="0"/>
          <a:stretch/>
        </p:blipFill>
        <p:spPr>
          <a:xfrm>
            <a:off x="6877950" y="0"/>
            <a:ext cx="2266051" cy="51435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0"/>
          <p:cNvPicPr preferRelativeResize="0"/>
          <p:nvPr/>
        </p:nvPicPr>
        <p:blipFill rotWithShape="1">
          <a:blip r:embed="rId2">
            <a:alphaModFix/>
          </a:blip>
          <a:srcRect b="0" l="48301" r="6590" t="0"/>
          <a:stretch/>
        </p:blipFill>
        <p:spPr>
          <a:xfrm>
            <a:off x="6877950" y="0"/>
            <a:ext cx="2266051" cy="51435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7063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oboto"/>
              <a:buNone/>
              <a:defRPr b="1" sz="28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7063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Roboto"/>
              <a:buChar char="●"/>
              <a:defRPr sz="1800">
                <a:latin typeface="Roboto"/>
                <a:ea typeface="Roboto"/>
                <a:cs typeface="Roboto"/>
                <a:sym typeface="Roboto"/>
              </a:defRPr>
            </a:lvl1pPr>
            <a:lvl2pPr indent="-317500" lvl="1" marL="914400">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pi.themoviedb.org/3/movie/now_playing?api_key=a07e22bc18f5cb106bfe4cc1f83ad8e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scm.com/download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2316150" y="3621625"/>
            <a:ext cx="4511700" cy="55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Backend 2</a:t>
            </a:r>
            <a:endParaRPr/>
          </a:p>
        </p:txBody>
      </p:sp>
      <p:sp>
        <p:nvSpPr>
          <p:cNvPr id="69" name="Google Shape;69;p13"/>
          <p:cNvSpPr txBox="1"/>
          <p:nvPr>
            <p:ph idx="1" type="subTitle"/>
          </p:nvPr>
        </p:nvSpPr>
        <p:spPr>
          <a:xfrm>
            <a:off x="2353650" y="4177675"/>
            <a:ext cx="4436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Kitchen: The Backend</a:t>
            </a:r>
            <a:endParaRPr/>
          </a:p>
        </p:txBody>
      </p:sp>
      <p:sp>
        <p:nvSpPr>
          <p:cNvPr id="127" name="Google Shape;127;p22"/>
          <p:cNvSpPr txBox="1"/>
          <p:nvPr>
            <p:ph idx="1" type="body"/>
          </p:nvPr>
        </p:nvSpPr>
        <p:spPr>
          <a:xfrm>
            <a:off x="311700" y="1152475"/>
            <a:ext cx="803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Backend is the culmination of all functionalities provided in a service</a:t>
            </a:r>
            <a:endParaRPr/>
          </a:p>
          <a:p>
            <a:pPr indent="0" lvl="0" marL="0" rtl="0" algn="l">
              <a:lnSpc>
                <a:spcPct val="100000"/>
              </a:lnSpc>
              <a:spcBef>
                <a:spcPts val="1600"/>
              </a:spcBef>
              <a:spcAft>
                <a:spcPts val="0"/>
              </a:spcAft>
              <a:buNone/>
            </a:pPr>
            <a:r>
              <a:rPr lang="en"/>
              <a:t>For a restaurant, </a:t>
            </a:r>
            <a:r>
              <a:rPr b="1" lang="en"/>
              <a:t>assembling </a:t>
            </a:r>
            <a:r>
              <a:rPr b="1" lang="en"/>
              <a:t>food orders</a:t>
            </a:r>
            <a:r>
              <a:rPr lang="en"/>
              <a:t> is the </a:t>
            </a:r>
            <a:r>
              <a:rPr b="1" lang="en"/>
              <a:t>main </a:t>
            </a:r>
            <a:r>
              <a:rPr b="1" lang="en"/>
              <a:t>functionality</a:t>
            </a:r>
            <a:r>
              <a:rPr lang="en"/>
              <a:t> </a:t>
            </a:r>
            <a:endParaRPr/>
          </a:p>
          <a:p>
            <a:pPr indent="0" lvl="0" marL="0" rtl="0" algn="l">
              <a:lnSpc>
                <a:spcPct val="100000"/>
              </a:lnSpc>
              <a:spcBef>
                <a:spcPts val="0"/>
              </a:spcBef>
              <a:spcAft>
                <a:spcPts val="0"/>
              </a:spcAft>
              <a:buNone/>
            </a:pPr>
            <a:r>
              <a:t/>
            </a:r>
            <a:endParaRPr/>
          </a:p>
          <a:p>
            <a:pPr indent="-342900" lvl="0" marL="457200" rtl="0" algn="l">
              <a:spcBef>
                <a:spcPts val="0"/>
              </a:spcBef>
              <a:spcAft>
                <a:spcPts val="0"/>
              </a:spcAft>
              <a:buSzPts val="1800"/>
              <a:buChar char="●"/>
            </a:pPr>
            <a:r>
              <a:rPr lang="en"/>
              <a:t>Keeps stock of inventory to see what orders can be fulfilled</a:t>
            </a:r>
            <a:endParaRPr/>
          </a:p>
          <a:p>
            <a:pPr indent="-342900" lvl="0" marL="457200" rtl="0" algn="l">
              <a:spcBef>
                <a:spcPts val="0"/>
              </a:spcBef>
              <a:spcAft>
                <a:spcPts val="0"/>
              </a:spcAft>
              <a:buSzPts val="1800"/>
              <a:buChar char="●"/>
            </a:pPr>
            <a:r>
              <a:rPr lang="en"/>
              <a:t>Each order updates the amount of available resources</a:t>
            </a:r>
            <a:endParaRPr/>
          </a:p>
        </p:txBody>
      </p:sp>
      <p:pic>
        <p:nvPicPr>
          <p:cNvPr id="128" name="Google Shape;128;p22"/>
          <p:cNvPicPr preferRelativeResize="0"/>
          <p:nvPr/>
        </p:nvPicPr>
        <p:blipFill>
          <a:blip r:embed="rId3">
            <a:alphaModFix/>
          </a:blip>
          <a:stretch>
            <a:fillRect/>
          </a:stretch>
        </p:blipFill>
        <p:spPr>
          <a:xfrm>
            <a:off x="287824" y="3227925"/>
            <a:ext cx="6694700" cy="159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Software Engineering</a:t>
            </a:r>
            <a:endParaRPr/>
          </a:p>
        </p:txBody>
      </p:sp>
      <p:sp>
        <p:nvSpPr>
          <p:cNvPr id="134" name="Google Shape;134;p23"/>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 software engineering, a Backend and API are often coupled because routing and business logic go hand in hand</a:t>
            </a:r>
            <a:endParaRPr sz="1600"/>
          </a:p>
          <a:p>
            <a:pPr indent="-330200" lvl="0" marL="457200" rtl="0" algn="l">
              <a:spcBef>
                <a:spcPts val="1000"/>
              </a:spcBef>
              <a:spcAft>
                <a:spcPts val="0"/>
              </a:spcAft>
              <a:buSzPts val="1600"/>
              <a:buChar char="●"/>
            </a:pPr>
            <a:r>
              <a:rPr lang="en" sz="1600"/>
              <a:t>This means as a </a:t>
            </a:r>
            <a:r>
              <a:rPr b="1" lang="en" sz="1600"/>
              <a:t>backend engineer</a:t>
            </a:r>
            <a:r>
              <a:rPr lang="en" sz="1600"/>
              <a:t>, you’ll be working on both the </a:t>
            </a:r>
            <a:r>
              <a:rPr b="1" lang="en" sz="1600"/>
              <a:t>designing the backend and writing the API</a:t>
            </a:r>
            <a:endParaRPr sz="1200"/>
          </a:p>
          <a:p>
            <a:pPr indent="-323850" lvl="0" marL="457200" rtl="0" algn="l">
              <a:spcBef>
                <a:spcPts val="1000"/>
              </a:spcBef>
              <a:spcAft>
                <a:spcPts val="0"/>
              </a:spcAft>
              <a:buClr>
                <a:schemeClr val="dk1"/>
              </a:buClr>
              <a:buSzPts val="1500"/>
              <a:buChar char="●"/>
            </a:pPr>
            <a:r>
              <a:rPr lang="en" sz="1500">
                <a:solidFill>
                  <a:schemeClr val="dk1"/>
                </a:solidFill>
              </a:rPr>
              <a:t>Web backend </a:t>
            </a:r>
            <a:r>
              <a:rPr b="1" lang="en" sz="1500">
                <a:solidFill>
                  <a:schemeClr val="dk1"/>
                </a:solidFill>
              </a:rPr>
              <a:t>functionality can be very diverse</a:t>
            </a:r>
            <a:r>
              <a:rPr lang="en" sz="1500">
                <a:solidFill>
                  <a:schemeClr val="dk1"/>
                </a:solidFill>
              </a:rPr>
              <a:t>! </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Authentication: </a:t>
            </a:r>
            <a:r>
              <a:rPr lang="en" sz="1500">
                <a:solidFill>
                  <a:schemeClr val="dk1"/>
                </a:solidFill>
              </a:rPr>
              <a:t>being able to login/register users</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Payment: </a:t>
            </a:r>
            <a:r>
              <a:rPr lang="en" sz="1500">
                <a:solidFill>
                  <a:schemeClr val="dk1"/>
                </a:solidFill>
              </a:rPr>
              <a:t>handle credit card information and process requests</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Images: </a:t>
            </a:r>
            <a:r>
              <a:rPr lang="en" sz="1500">
                <a:solidFill>
                  <a:schemeClr val="dk1"/>
                </a:solidFill>
              </a:rPr>
              <a:t>users can upload images to be stored on the server</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Notifications: </a:t>
            </a:r>
            <a:r>
              <a:rPr lang="en" sz="1500">
                <a:solidFill>
                  <a:schemeClr val="dk1"/>
                </a:solidFill>
              </a:rPr>
              <a:t>handling subscriptions </a:t>
            </a:r>
            <a:endParaRPr sz="1500">
              <a:solidFill>
                <a:schemeClr val="dk1"/>
              </a:solidFill>
            </a:endParaRPr>
          </a:p>
          <a:p>
            <a:pPr indent="-323850" lvl="0" marL="457200" rtl="0" algn="l">
              <a:spcBef>
                <a:spcPts val="1000"/>
              </a:spcBef>
              <a:spcAft>
                <a:spcPts val="1600"/>
              </a:spcAft>
              <a:buClr>
                <a:schemeClr val="dk1"/>
              </a:buClr>
              <a:buSzPts val="1500"/>
              <a:buChar char="●"/>
            </a:pPr>
            <a:r>
              <a:rPr lang="en" sz="1500">
                <a:solidFill>
                  <a:schemeClr val="dk1"/>
                </a:solidFill>
              </a:rPr>
              <a:t>This Leads us to … </a:t>
            </a:r>
            <a:endParaRPr sz="15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REST?</a:t>
            </a:r>
            <a:endParaRPr/>
          </a:p>
        </p:txBody>
      </p:sp>
      <p:sp>
        <p:nvSpPr>
          <p:cNvPr id="140" name="Google Shape;140;p24"/>
          <p:cNvSpPr txBox="1"/>
          <p:nvPr>
            <p:ph idx="1" type="body"/>
          </p:nvPr>
        </p:nvSpPr>
        <p:spPr>
          <a:xfrm>
            <a:off x="311700" y="1152475"/>
            <a:ext cx="3648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Representative State Transfer</a:t>
            </a:r>
            <a:r>
              <a:rPr lang="en">
                <a:solidFill>
                  <a:schemeClr val="dk1"/>
                </a:solidFill>
              </a:rPr>
              <a:t>  </a:t>
            </a:r>
            <a:endParaRPr b="1" sz="1200">
              <a:solidFill>
                <a:schemeClr val="dk2"/>
              </a:solidFill>
            </a:endParaRPr>
          </a:p>
          <a:p>
            <a:pPr indent="-292100" lvl="1" marL="914400" rtl="0" algn="l">
              <a:spcBef>
                <a:spcPts val="0"/>
              </a:spcBef>
              <a:spcAft>
                <a:spcPts val="0"/>
              </a:spcAft>
              <a:buClr>
                <a:schemeClr val="dk2"/>
              </a:buClr>
              <a:buSzPts val="1000"/>
              <a:buFont typeface="Roboto"/>
              <a:buChar char="○"/>
            </a:pPr>
            <a:r>
              <a:rPr lang="en" sz="1200">
                <a:solidFill>
                  <a:schemeClr val="dk2"/>
                </a:solidFill>
              </a:rPr>
              <a:t>Stateless: Every operation is self-contained</a:t>
            </a:r>
            <a:endParaRPr sz="1200">
              <a:solidFill>
                <a:schemeClr val="dk2"/>
              </a:solidFill>
            </a:endParaRPr>
          </a:p>
          <a:p>
            <a:pPr indent="-292100" lvl="1" marL="914400" rtl="0" algn="l">
              <a:spcBef>
                <a:spcPts val="0"/>
              </a:spcBef>
              <a:spcAft>
                <a:spcPts val="0"/>
              </a:spcAft>
              <a:buClr>
                <a:schemeClr val="dk2"/>
              </a:buClr>
              <a:buSzPts val="1000"/>
              <a:buFont typeface="Roboto"/>
              <a:buChar char="○"/>
            </a:pPr>
            <a:r>
              <a:rPr lang="en" sz="1200">
                <a:solidFill>
                  <a:schemeClr val="dk2"/>
                </a:solidFill>
              </a:rPr>
              <a:t>Based on manipulating resources</a:t>
            </a:r>
            <a:endParaRPr sz="1200">
              <a:solidFill>
                <a:schemeClr val="dk2"/>
              </a:solidFill>
            </a:endParaRPr>
          </a:p>
          <a:p>
            <a:pPr indent="-292100" lvl="1" marL="914400" rtl="0" algn="l">
              <a:spcBef>
                <a:spcPts val="0"/>
              </a:spcBef>
              <a:spcAft>
                <a:spcPts val="0"/>
              </a:spcAft>
              <a:buClr>
                <a:schemeClr val="dk2"/>
              </a:buClr>
              <a:buSzPts val="1000"/>
              <a:buFont typeface="Roboto"/>
              <a:buChar char="○"/>
            </a:pPr>
            <a:r>
              <a:rPr lang="en" sz="1200">
                <a:solidFill>
                  <a:schemeClr val="dk2"/>
                </a:solidFill>
              </a:rPr>
              <a:t>Ex: login is framed as creating a session and getting a token</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Request/</a:t>
            </a:r>
            <a:r>
              <a:rPr lang="en">
                <a:solidFill>
                  <a:schemeClr val="dk1"/>
                </a:solidFill>
              </a:rPr>
              <a:t>Response Structure </a:t>
            </a:r>
            <a:endParaRPr>
              <a:solidFill>
                <a:schemeClr val="dk1"/>
              </a:solidFill>
            </a:endParaRPr>
          </a:p>
          <a:p>
            <a:pPr indent="-298450" lvl="1" marL="914400" rtl="0" algn="l">
              <a:spcBef>
                <a:spcPts val="0"/>
              </a:spcBef>
              <a:spcAft>
                <a:spcPts val="0"/>
              </a:spcAft>
              <a:buClr>
                <a:schemeClr val="dk1"/>
              </a:buClr>
              <a:buSzPts val="1100"/>
              <a:buFont typeface="Lato"/>
              <a:buChar char="○"/>
            </a:pPr>
            <a:r>
              <a:rPr b="1" lang="en">
                <a:solidFill>
                  <a:schemeClr val="dk1"/>
                </a:solidFill>
              </a:rPr>
              <a:t>JSON</a:t>
            </a:r>
            <a:r>
              <a:rPr lang="en">
                <a:solidFill>
                  <a:schemeClr val="dk1"/>
                </a:solidFill>
              </a:rPr>
              <a:t>: most commonly used</a:t>
            </a:r>
            <a:endParaRPr>
              <a:solidFill>
                <a:schemeClr val="dk1"/>
              </a:solidFill>
            </a:endParaRPr>
          </a:p>
          <a:p>
            <a:pPr indent="-298450" lvl="1" marL="914400" rtl="0" algn="l">
              <a:spcBef>
                <a:spcPts val="0"/>
              </a:spcBef>
              <a:spcAft>
                <a:spcPts val="0"/>
              </a:spcAft>
              <a:buClr>
                <a:schemeClr val="dk1"/>
              </a:buClr>
              <a:buSzPts val="1100"/>
              <a:buFont typeface="Lato"/>
              <a:buChar char="○"/>
            </a:pPr>
            <a:r>
              <a:rPr b="1" lang="en">
                <a:solidFill>
                  <a:schemeClr val="dk1"/>
                </a:solidFill>
              </a:rPr>
              <a:t>XML: </a:t>
            </a:r>
            <a:r>
              <a:rPr lang="en">
                <a:solidFill>
                  <a:schemeClr val="dk1"/>
                </a:solidFill>
              </a:rPr>
              <a:t>common in older apps </a:t>
            </a:r>
            <a:endParaRPr>
              <a:solidFill>
                <a:schemeClr val="dk1"/>
              </a:solidFill>
            </a:endParaRPr>
          </a:p>
          <a:p>
            <a:pPr indent="-298450" lvl="1" marL="914400" rtl="0" algn="l">
              <a:spcBef>
                <a:spcPts val="0"/>
              </a:spcBef>
              <a:spcAft>
                <a:spcPts val="0"/>
              </a:spcAft>
              <a:buClr>
                <a:schemeClr val="dk1"/>
              </a:buClr>
              <a:buSzPts val="1100"/>
              <a:buFont typeface="Lato"/>
              <a:buChar char="○"/>
            </a:pPr>
            <a:r>
              <a:rPr b="1" lang="en">
                <a:solidFill>
                  <a:schemeClr val="dk1"/>
                </a:solidFill>
              </a:rPr>
              <a:t>YML: </a:t>
            </a:r>
            <a:r>
              <a:rPr lang="en">
                <a:solidFill>
                  <a:schemeClr val="dk1"/>
                </a:solidFill>
              </a:rPr>
              <a:t>Rare, not commonly used</a:t>
            </a:r>
            <a:endParaRPr>
              <a:solidFill>
                <a:schemeClr val="dk1"/>
              </a:solidFill>
            </a:endParaRPr>
          </a:p>
          <a:p>
            <a:pPr indent="0" lvl="0" marL="457200" rtl="0" algn="l">
              <a:spcBef>
                <a:spcPts val="1600"/>
              </a:spcBef>
              <a:spcAft>
                <a:spcPts val="0"/>
              </a:spcAft>
              <a:buNone/>
            </a:pPr>
            <a:r>
              <a:t/>
            </a:r>
            <a:endParaRPr sz="1300">
              <a:solidFill>
                <a:schemeClr val="dk2"/>
              </a:solidFill>
              <a:latin typeface="Lato"/>
              <a:ea typeface="Lato"/>
              <a:cs typeface="Lato"/>
              <a:sym typeface="Lato"/>
            </a:endParaRPr>
          </a:p>
          <a:p>
            <a:pPr indent="0" lvl="0" marL="0" rtl="0" algn="l">
              <a:spcBef>
                <a:spcPts val="1600"/>
              </a:spcBef>
              <a:spcAft>
                <a:spcPts val="1600"/>
              </a:spcAft>
              <a:buNone/>
            </a:pPr>
            <a:r>
              <a:t/>
            </a:r>
            <a:endParaRPr/>
          </a:p>
        </p:txBody>
      </p:sp>
      <p:sp>
        <p:nvSpPr>
          <p:cNvPr id="141" name="Google Shape;141;p24"/>
          <p:cNvSpPr txBox="1"/>
          <p:nvPr>
            <p:ph idx="1" type="body"/>
          </p:nvPr>
        </p:nvSpPr>
        <p:spPr>
          <a:xfrm>
            <a:off x="3959700" y="1152475"/>
            <a:ext cx="3492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Uses </a:t>
            </a:r>
            <a:r>
              <a:rPr b="1" lang="en"/>
              <a:t>HTTP </a:t>
            </a:r>
            <a:r>
              <a:rPr lang="en"/>
              <a:t>Protocol</a:t>
            </a:r>
            <a:endParaRPr/>
          </a:p>
          <a:p>
            <a:pPr indent="-317500" lvl="1" marL="914400" rtl="0" algn="l">
              <a:spcBef>
                <a:spcPts val="0"/>
              </a:spcBef>
              <a:spcAft>
                <a:spcPts val="0"/>
              </a:spcAft>
              <a:buClr>
                <a:schemeClr val="dk2"/>
              </a:buClr>
              <a:buSzPts val="1400"/>
              <a:buFont typeface="Arial"/>
              <a:buChar char="○"/>
            </a:pPr>
            <a:r>
              <a:rPr lang="en">
                <a:solidFill>
                  <a:schemeClr val="dk2"/>
                </a:solidFill>
                <a:latin typeface="Arial"/>
                <a:ea typeface="Arial"/>
                <a:cs typeface="Arial"/>
                <a:sym typeface="Arial"/>
              </a:rPr>
              <a:t>GET: Retrieving state</a:t>
            </a:r>
            <a:endParaRPr>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a:solidFill>
                  <a:schemeClr val="dk2"/>
                </a:solidFill>
                <a:latin typeface="Arial"/>
                <a:ea typeface="Arial"/>
                <a:cs typeface="Arial"/>
                <a:sym typeface="Arial"/>
              </a:rPr>
              <a:t>POST: Creating state</a:t>
            </a:r>
            <a:endParaRPr>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a:solidFill>
                  <a:schemeClr val="dk2"/>
                </a:solidFill>
                <a:latin typeface="Arial"/>
                <a:ea typeface="Arial"/>
                <a:cs typeface="Arial"/>
                <a:sym typeface="Arial"/>
              </a:rPr>
              <a:t>PUT: Updating State</a:t>
            </a:r>
            <a:endParaRPr>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a:solidFill>
                  <a:schemeClr val="dk2"/>
                </a:solidFill>
                <a:latin typeface="Arial"/>
                <a:ea typeface="Arial"/>
                <a:cs typeface="Arial"/>
                <a:sym typeface="Arial"/>
              </a:rPr>
              <a:t>PATCH: Updating State</a:t>
            </a:r>
            <a:endParaRPr>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a:solidFill>
                  <a:schemeClr val="dk2"/>
                </a:solidFill>
                <a:latin typeface="Arial"/>
                <a:ea typeface="Arial"/>
                <a:cs typeface="Arial"/>
                <a:sym typeface="Arial"/>
              </a:rPr>
              <a:t>DELETE: Remove Data</a:t>
            </a:r>
            <a:endParaRPr/>
          </a:p>
          <a:p>
            <a:pPr indent="-342900" lvl="0" marL="457200" rtl="0" algn="l">
              <a:spcBef>
                <a:spcPts val="1000"/>
              </a:spcBef>
              <a:spcAft>
                <a:spcPts val="0"/>
              </a:spcAft>
              <a:buSzPts val="1800"/>
              <a:buChar char="●"/>
            </a:pPr>
            <a:r>
              <a:rPr lang="en"/>
              <a:t>Don't</a:t>
            </a:r>
            <a:r>
              <a:rPr lang="en"/>
              <a:t> use REST when … </a:t>
            </a:r>
            <a:endParaRPr/>
          </a:p>
          <a:p>
            <a:pPr indent="-317500" lvl="1" marL="914400" rtl="0" algn="l">
              <a:spcBef>
                <a:spcPts val="0"/>
              </a:spcBef>
              <a:spcAft>
                <a:spcPts val="0"/>
              </a:spcAft>
              <a:buSzPts val="1400"/>
              <a:buChar char="○"/>
            </a:pPr>
            <a:r>
              <a:rPr lang="en"/>
              <a:t>State is shared between client &amp; server</a:t>
            </a:r>
            <a:endParaRPr/>
          </a:p>
          <a:p>
            <a:pPr indent="-317500" lvl="2" marL="1371600" rtl="0" algn="l">
              <a:spcBef>
                <a:spcPts val="0"/>
              </a:spcBef>
              <a:spcAft>
                <a:spcPts val="0"/>
              </a:spcAft>
              <a:buSzPts val="1400"/>
              <a:buChar char="■"/>
            </a:pPr>
            <a:r>
              <a:rPr lang="en"/>
              <a:t>Streaming </a:t>
            </a:r>
            <a:endParaRPr/>
          </a:p>
          <a:p>
            <a:pPr indent="-317500" lvl="2" marL="1371600" rtl="0" algn="l">
              <a:spcBef>
                <a:spcPts val="0"/>
              </a:spcBef>
              <a:spcAft>
                <a:spcPts val="0"/>
              </a:spcAft>
              <a:buSzPts val="1400"/>
              <a:buChar char="■"/>
            </a:pPr>
            <a:r>
              <a:rPr lang="en"/>
              <a:t>Real time chat </a:t>
            </a:r>
            <a:endParaRPr/>
          </a:p>
          <a:p>
            <a:pPr indent="-317500" lvl="2" marL="1371600" rtl="0" algn="l">
              <a:spcBef>
                <a:spcPts val="0"/>
              </a:spcBef>
              <a:spcAft>
                <a:spcPts val="0"/>
              </a:spcAft>
              <a:buSzPts val="1400"/>
              <a:buChar char="■"/>
            </a:pPr>
            <a:r>
              <a:rPr lang="en"/>
              <a:t>Zoom :)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195850" y="71575"/>
            <a:ext cx="81915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Request and Response</a:t>
            </a:r>
            <a:endParaRPr/>
          </a:p>
        </p:txBody>
      </p:sp>
      <p:sp>
        <p:nvSpPr>
          <p:cNvPr id="152" name="Google Shape;152;p26"/>
          <p:cNvSpPr txBox="1"/>
          <p:nvPr/>
        </p:nvSpPr>
        <p:spPr>
          <a:xfrm>
            <a:off x="370750" y="1362175"/>
            <a:ext cx="43194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b="1" lang="en" sz="1800">
                <a:solidFill>
                  <a:srgbClr val="595959"/>
                </a:solidFill>
              </a:rPr>
              <a:t>API Endpoint</a:t>
            </a:r>
            <a:r>
              <a:rPr lang="en" sz="1800">
                <a:solidFill>
                  <a:srgbClr val="595959"/>
                </a:solidFill>
              </a:rPr>
              <a: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URL to access the API</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https://api.tpeo.now.sh</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b="1" lang="en" sz="1800">
                <a:solidFill>
                  <a:srgbClr val="595959"/>
                </a:solidFill>
              </a:rPr>
              <a:t>HTTP Verbs</a:t>
            </a:r>
            <a:r>
              <a:rPr lang="en" sz="1800">
                <a:solidFill>
                  <a:srgbClr val="595959"/>
                </a:solidFill>
              </a:rPr>
              <a:t> (REST API):</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GET: Retrieving state</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OPTIONS: Metadata about API</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POST: Creating state</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PUT: Updating State</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PATCH: Updating State</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DELETE: Remove Data</a:t>
            </a:r>
            <a:endParaRPr>
              <a:solidFill>
                <a:srgbClr val="595959"/>
              </a:solidFill>
            </a:endParaRPr>
          </a:p>
        </p:txBody>
      </p:sp>
      <p:sp>
        <p:nvSpPr>
          <p:cNvPr id="153" name="Google Shape;153;p26"/>
          <p:cNvSpPr txBox="1"/>
          <p:nvPr/>
        </p:nvSpPr>
        <p:spPr>
          <a:xfrm>
            <a:off x="4780825" y="1362175"/>
            <a:ext cx="4260300" cy="2997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b="1" lang="en" sz="1800">
                <a:solidFill>
                  <a:srgbClr val="595959"/>
                </a:solidFill>
              </a:rPr>
              <a:t>Headers</a:t>
            </a:r>
            <a:r>
              <a:rPr lang="en" sz="1800">
                <a:solidFill>
                  <a:srgbClr val="595959"/>
                </a:solidFill>
              </a:rPr>
              <a: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Attached to HTTP Request/Response</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Authentication/Cookies/Tokens</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Caching</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CORS</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b="1" lang="en" sz="1800">
                <a:solidFill>
                  <a:srgbClr val="595959"/>
                </a:solidFill>
              </a:rPr>
              <a:t>Response Status</a:t>
            </a:r>
            <a:r>
              <a:rPr lang="en" sz="1800">
                <a:solidFill>
                  <a:srgbClr val="595959"/>
                </a:solidFill>
              </a:rPr>
              <a:t>:</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200: OK</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301: Moved Permanently</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404: Not Found</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500: Server Error</a:t>
            </a:r>
            <a:endParaRPr>
              <a:solidFill>
                <a:srgbClr val="59595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JSON?</a:t>
            </a:r>
            <a:endParaRPr/>
          </a:p>
        </p:txBody>
      </p:sp>
      <p:sp>
        <p:nvSpPr>
          <p:cNvPr id="159" name="Google Shape;159;p27"/>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b="1" lang="en">
                <a:solidFill>
                  <a:schemeClr val="dk1"/>
                </a:solidFill>
              </a:rPr>
              <a:t>JavaScript Object Notation</a:t>
            </a:r>
            <a:endParaRPr b="1">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A way to store information in an organized, easy to access format</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Can be used to load data </a:t>
            </a:r>
            <a:r>
              <a:rPr b="1" lang="en">
                <a:solidFill>
                  <a:schemeClr val="dk1"/>
                </a:solidFill>
              </a:rPr>
              <a:t>quickly and asynchronously</a:t>
            </a:r>
            <a:r>
              <a:rPr lang="en">
                <a:solidFill>
                  <a:schemeClr val="dk1"/>
                </a:solidFill>
              </a:rPr>
              <a:t>, or in the background without delaying the rendering of a page</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Information</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String, number, true|false, null, array, object</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Chrome extension: JSONView</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sz="1800" u="sng">
                <a:solidFill>
                  <a:schemeClr val="hlink"/>
                </a:solidFill>
                <a:hlinkClick r:id="rId3"/>
              </a:rPr>
              <a:t>https://api.themoviedb.org/3/movie/now_playing?api_key=a07e22bc18f5cb106bfe4cc1f83ad8ed</a:t>
            </a:r>
            <a:endParaRPr>
              <a:solidFill>
                <a:schemeClr val="dk1"/>
              </a:solidFill>
            </a:endParaRPr>
          </a:p>
          <a:p>
            <a:pPr indent="0" lvl="0" marL="457200" rtl="0" algn="l">
              <a:lnSpc>
                <a:spcPct val="150000"/>
              </a:lnSpc>
              <a:spcBef>
                <a:spcPts val="1600"/>
              </a:spcBef>
              <a:spcAft>
                <a:spcPts val="0"/>
              </a:spcAft>
              <a:buNone/>
            </a:pPr>
            <a:r>
              <a:t/>
            </a:r>
            <a:endParaRPr>
              <a:solidFill>
                <a:schemeClr val="dk1"/>
              </a:solidFill>
            </a:endParaRPr>
          </a:p>
          <a:p>
            <a:pPr indent="0" lvl="0" marL="0" rtl="0" algn="l">
              <a:lnSpc>
                <a:spcPct val="150000"/>
              </a:lnSpc>
              <a:spcBef>
                <a:spcPts val="1600"/>
              </a:spcBef>
              <a:spcAft>
                <a:spcPts val="0"/>
              </a:spcAft>
              <a:buNone/>
            </a:pPr>
            <a:r>
              <a:t/>
            </a:r>
            <a:endParaRPr>
              <a:solidFill>
                <a:schemeClr val="dk1"/>
              </a:solidFill>
            </a:endParaRPr>
          </a:p>
          <a:p>
            <a:pPr indent="0" lvl="0" marL="0" rtl="0" algn="l">
              <a:lnSpc>
                <a:spcPct val="150000"/>
              </a:lnSpc>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JSON Example</a:t>
            </a:r>
            <a:endParaRPr/>
          </a:p>
        </p:txBody>
      </p:sp>
      <p:sp>
        <p:nvSpPr>
          <p:cNvPr id="165" name="Google Shape;165;p28"/>
          <p:cNvSpPr txBox="1"/>
          <p:nvPr>
            <p:ph idx="1" type="body"/>
          </p:nvPr>
        </p:nvSpPr>
        <p:spPr>
          <a:xfrm>
            <a:off x="311700" y="1152475"/>
            <a:ext cx="4335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Square </a:t>
            </a:r>
            <a:r>
              <a:rPr lang="en"/>
              <a:t>brackets </a:t>
            </a:r>
            <a:r>
              <a:rPr b="1" lang="en"/>
              <a:t>[]</a:t>
            </a:r>
            <a:r>
              <a:rPr lang="en"/>
              <a:t> signify an array</a:t>
            </a:r>
            <a:endParaRPr/>
          </a:p>
          <a:p>
            <a:pPr indent="-342900" lvl="0" marL="457200" rtl="0" algn="l">
              <a:spcBef>
                <a:spcPts val="0"/>
              </a:spcBef>
              <a:spcAft>
                <a:spcPts val="0"/>
              </a:spcAft>
              <a:buSzPts val="1800"/>
              <a:buChar char="●"/>
            </a:pPr>
            <a:r>
              <a:rPr lang="en"/>
              <a:t>Curly brackets</a:t>
            </a:r>
            <a:r>
              <a:rPr b="1" lang="en"/>
              <a:t> {} </a:t>
            </a:r>
            <a:r>
              <a:rPr lang="en"/>
              <a:t>mean the value inside is an object</a:t>
            </a:r>
            <a:endParaRPr/>
          </a:p>
          <a:p>
            <a:pPr indent="-342900" lvl="0" marL="457200" rtl="0" algn="l">
              <a:spcBef>
                <a:spcPts val="0"/>
              </a:spcBef>
              <a:spcAft>
                <a:spcPts val="0"/>
              </a:spcAft>
              <a:buSzPts val="1800"/>
              <a:buChar char="●"/>
            </a:pPr>
            <a:r>
              <a:rPr b="1" lang="en"/>
              <a:t>Objects </a:t>
            </a:r>
            <a:r>
              <a:rPr lang="en"/>
              <a:t>have properties declared with </a:t>
            </a:r>
            <a:r>
              <a:rPr b="1" lang="en"/>
              <a:t>“name”: ”value” </a:t>
            </a:r>
            <a:r>
              <a:rPr lang="en"/>
              <a:t>pairing</a:t>
            </a:r>
            <a:endParaRPr/>
          </a:p>
          <a:p>
            <a:pPr indent="-342900" lvl="0" marL="457200" rtl="0" algn="l">
              <a:spcBef>
                <a:spcPts val="0"/>
              </a:spcBef>
              <a:spcAft>
                <a:spcPts val="0"/>
              </a:spcAft>
              <a:buSzPts val="1800"/>
              <a:buChar char="●"/>
            </a:pPr>
            <a:r>
              <a:rPr lang="en"/>
              <a:t>This example is an array of JSON objects</a:t>
            </a:r>
            <a:endParaRPr/>
          </a:p>
          <a:p>
            <a:pPr indent="-317500" lvl="1" marL="914400" rtl="0" algn="l">
              <a:spcBef>
                <a:spcPts val="0"/>
              </a:spcBef>
              <a:spcAft>
                <a:spcPts val="0"/>
              </a:spcAft>
              <a:buSzPts val="1400"/>
              <a:buChar char="○"/>
            </a:pPr>
            <a:r>
              <a:rPr lang="en"/>
              <a:t>Useful if you need to loop through the objects with a for loop</a:t>
            </a:r>
            <a:endParaRPr/>
          </a:p>
          <a:p>
            <a:pPr indent="-317500" lvl="1" marL="914400" rtl="0" algn="l">
              <a:spcBef>
                <a:spcPts val="0"/>
              </a:spcBef>
              <a:spcAft>
                <a:spcPts val="0"/>
              </a:spcAft>
              <a:buSzPts val="1400"/>
              <a:buChar char="○"/>
            </a:pPr>
            <a:r>
              <a:rPr lang="en"/>
              <a:t>Another way to store multiple JSON objects is to nest them</a:t>
            </a:r>
            <a:endParaRPr/>
          </a:p>
          <a:p>
            <a:pPr indent="-317500" lvl="2" marL="1371600" rtl="0" algn="l">
              <a:spcBef>
                <a:spcPts val="0"/>
              </a:spcBef>
              <a:spcAft>
                <a:spcPts val="0"/>
              </a:spcAft>
              <a:buSzPts val="1400"/>
              <a:buChar char="■"/>
            </a:pPr>
            <a:r>
              <a:rPr lang="en"/>
              <a:t>How would you do this?</a:t>
            </a:r>
            <a:endParaRPr/>
          </a:p>
        </p:txBody>
      </p:sp>
      <p:pic>
        <p:nvPicPr>
          <p:cNvPr id="166" name="Google Shape;166;p28"/>
          <p:cNvPicPr preferRelativeResize="0"/>
          <p:nvPr/>
        </p:nvPicPr>
        <p:blipFill>
          <a:blip r:embed="rId3">
            <a:alphaModFix/>
          </a:blip>
          <a:stretch>
            <a:fillRect/>
          </a:stretch>
        </p:blipFill>
        <p:spPr>
          <a:xfrm>
            <a:off x="4781927" y="404175"/>
            <a:ext cx="4038826" cy="4335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Git?</a:t>
            </a:r>
            <a:endParaRPr/>
          </a:p>
        </p:txBody>
      </p:sp>
      <p:sp>
        <p:nvSpPr>
          <p:cNvPr id="172" name="Google Shape;172;p29"/>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version control system to MANAGE our code</a:t>
            </a:r>
            <a:endParaRPr/>
          </a:p>
          <a:p>
            <a:pPr indent="-317500" lvl="1" marL="914400" rtl="0" algn="l">
              <a:spcBef>
                <a:spcPts val="0"/>
              </a:spcBef>
              <a:spcAft>
                <a:spcPts val="0"/>
              </a:spcAft>
              <a:buSzPts val="1400"/>
              <a:buChar char="○"/>
            </a:pPr>
            <a:r>
              <a:rPr lang="en"/>
              <a:t>Backups our code</a:t>
            </a:r>
            <a:endParaRPr/>
          </a:p>
          <a:p>
            <a:pPr indent="-317500" lvl="1" marL="914400" rtl="0" algn="l">
              <a:spcBef>
                <a:spcPts val="0"/>
              </a:spcBef>
              <a:spcAft>
                <a:spcPts val="0"/>
              </a:spcAft>
              <a:buSzPts val="1400"/>
              <a:buChar char="○"/>
            </a:pPr>
            <a:r>
              <a:rPr lang="en"/>
              <a:t>Creates a version history as we make changes and collaborate on code with other developers</a:t>
            </a:r>
            <a:endParaRPr/>
          </a:p>
          <a:p>
            <a:pPr indent="-342900" lvl="0" marL="457200" rtl="0" algn="l">
              <a:spcBef>
                <a:spcPts val="0"/>
              </a:spcBef>
              <a:spcAft>
                <a:spcPts val="0"/>
              </a:spcAft>
              <a:buSzPts val="1800"/>
              <a:buChar char="●"/>
            </a:pPr>
            <a:r>
              <a:rPr lang="en"/>
              <a:t>GitHub</a:t>
            </a:r>
            <a:endParaRPr/>
          </a:p>
          <a:p>
            <a:pPr indent="-317500" lvl="1" marL="914400" rtl="0" algn="l">
              <a:spcBef>
                <a:spcPts val="0"/>
              </a:spcBef>
              <a:spcAft>
                <a:spcPts val="0"/>
              </a:spcAft>
              <a:buSzPts val="1400"/>
              <a:buChar char="○"/>
            </a:pPr>
            <a:r>
              <a:rPr lang="en"/>
              <a:t>NOT the same as git</a:t>
            </a:r>
            <a:endParaRPr/>
          </a:p>
          <a:p>
            <a:pPr indent="-317500" lvl="1" marL="914400" rtl="0" algn="l">
              <a:spcBef>
                <a:spcPts val="0"/>
              </a:spcBef>
              <a:spcAft>
                <a:spcPts val="0"/>
              </a:spcAft>
              <a:buSzPts val="1400"/>
              <a:buChar char="○"/>
            </a:pPr>
            <a:r>
              <a:rPr lang="en"/>
              <a:t>The cloud-based hosting service that we use to manage our git repositories</a:t>
            </a:r>
            <a:endParaRPr/>
          </a:p>
          <a:p>
            <a:pPr indent="-304800" lvl="2" marL="1371600" rtl="0" algn="l">
              <a:spcBef>
                <a:spcPts val="0"/>
              </a:spcBef>
              <a:spcAft>
                <a:spcPts val="0"/>
              </a:spcAft>
              <a:buSzPts val="1200"/>
              <a:buChar char="■"/>
            </a:pPr>
            <a:r>
              <a:rPr lang="en" sz="1200">
                <a:solidFill>
                  <a:schemeClr val="dk1"/>
                </a:solidFill>
              </a:rPr>
              <a:t>There are many cloud-based hosting services, but GH is the most popular</a:t>
            </a:r>
            <a:endParaRPr sz="1200"/>
          </a:p>
          <a:p>
            <a:pPr indent="-317500" lvl="1" marL="914400" rtl="0" algn="l">
              <a:spcBef>
                <a:spcPts val="0"/>
              </a:spcBef>
              <a:spcAft>
                <a:spcPts val="0"/>
              </a:spcAft>
              <a:buSzPts val="1400"/>
              <a:buChar char="○"/>
            </a:pPr>
            <a:r>
              <a:rPr lang="en"/>
              <a:t>Lets us have a working copy of our project and allows us to push our updates online so that our code won’t be lost if our computer breaks</a:t>
            </a:r>
            <a:endParaRPr/>
          </a:p>
          <a:p>
            <a:pPr indent="-342900" lvl="0" marL="457200" rtl="0" algn="l">
              <a:spcBef>
                <a:spcPts val="0"/>
              </a:spcBef>
              <a:spcAft>
                <a:spcPts val="0"/>
              </a:spcAft>
              <a:buSzPts val="1800"/>
              <a:buChar char="●"/>
            </a:pPr>
            <a:r>
              <a:rPr lang="en"/>
              <a:t>GitHub Desktop</a:t>
            </a:r>
            <a:endParaRPr/>
          </a:p>
          <a:p>
            <a:pPr indent="-317500" lvl="1" marL="914400" rtl="0" algn="l">
              <a:spcBef>
                <a:spcPts val="0"/>
              </a:spcBef>
              <a:spcAft>
                <a:spcPts val="0"/>
              </a:spcAft>
              <a:buSzPts val="1400"/>
              <a:buChar char="○"/>
            </a:pPr>
            <a:r>
              <a:rPr lang="en"/>
              <a:t>Interactive tool for GitHub, recommended to download</a:t>
            </a:r>
            <a:endParaRPr/>
          </a:p>
          <a:p>
            <a:pPr indent="-342900" lvl="0" marL="457200" rtl="0" algn="l">
              <a:spcBef>
                <a:spcPts val="0"/>
              </a:spcBef>
              <a:spcAft>
                <a:spcPts val="0"/>
              </a:spcAft>
              <a:buSzPts val="1800"/>
              <a:buChar char="●"/>
            </a:pPr>
            <a:r>
              <a:rPr lang="en"/>
              <a:t>Git command-line tool: </a:t>
            </a:r>
            <a:endParaRPr/>
          </a:p>
          <a:p>
            <a:pPr indent="-317500" lvl="1" marL="914400" rtl="0" algn="l">
              <a:spcBef>
                <a:spcPts val="0"/>
              </a:spcBef>
              <a:spcAft>
                <a:spcPts val="0"/>
              </a:spcAft>
              <a:buSzPts val="1400"/>
              <a:buChar char="○"/>
            </a:pPr>
            <a:r>
              <a:rPr lang="en" u="sng">
                <a:solidFill>
                  <a:schemeClr val="hlink"/>
                </a:solidFill>
                <a:hlinkClick r:id="rId3"/>
              </a:rPr>
              <a:t>https://git-scm.com/downloads</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Stages of Git</a:t>
            </a:r>
            <a:endParaRPr/>
          </a:p>
        </p:txBody>
      </p:sp>
      <p:sp>
        <p:nvSpPr>
          <p:cNvPr id="178" name="Google Shape;178;p30"/>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Modified</a:t>
            </a:r>
            <a:endParaRPr/>
          </a:p>
          <a:p>
            <a:pPr indent="-317500" lvl="1" marL="914400" rtl="0" algn="l">
              <a:spcBef>
                <a:spcPts val="0"/>
              </a:spcBef>
              <a:spcAft>
                <a:spcPts val="0"/>
              </a:spcAft>
              <a:buSzPts val="1400"/>
              <a:buChar char="○"/>
            </a:pPr>
            <a:r>
              <a:rPr lang="en"/>
              <a:t>L</a:t>
            </a:r>
            <a:r>
              <a:rPr lang="en"/>
              <a:t>ocal changes to a file</a:t>
            </a:r>
            <a:endParaRPr/>
          </a:p>
          <a:p>
            <a:pPr indent="-342900" lvl="0" marL="457200" rtl="0" algn="l">
              <a:spcBef>
                <a:spcPts val="0"/>
              </a:spcBef>
              <a:spcAft>
                <a:spcPts val="0"/>
              </a:spcAft>
              <a:buSzPts val="1800"/>
              <a:buChar char="●"/>
            </a:pPr>
            <a:r>
              <a:rPr lang="en"/>
              <a:t>Staged</a:t>
            </a:r>
            <a:endParaRPr/>
          </a:p>
          <a:p>
            <a:pPr indent="-317500" lvl="1" marL="914400" rtl="0" algn="l">
              <a:spcBef>
                <a:spcPts val="0"/>
              </a:spcBef>
              <a:spcAft>
                <a:spcPts val="0"/>
              </a:spcAft>
              <a:buSzPts val="1400"/>
              <a:buChar char="○"/>
            </a:pPr>
            <a:r>
              <a:rPr lang="en"/>
              <a:t>Tra</a:t>
            </a:r>
            <a:r>
              <a:rPr lang="en"/>
              <a:t>cked files with new code ready to join the remote repository</a:t>
            </a:r>
            <a:endParaRPr/>
          </a:p>
          <a:p>
            <a:pPr indent="-342900" lvl="0" marL="457200" rtl="0" algn="l">
              <a:spcBef>
                <a:spcPts val="0"/>
              </a:spcBef>
              <a:spcAft>
                <a:spcPts val="0"/>
              </a:spcAft>
              <a:buSzPts val="1800"/>
              <a:buChar char="●"/>
            </a:pPr>
            <a:r>
              <a:rPr lang="en"/>
              <a:t>Committed</a:t>
            </a:r>
            <a:endParaRPr/>
          </a:p>
          <a:p>
            <a:pPr indent="-317500" lvl="1" marL="914400" rtl="0" algn="l">
              <a:spcBef>
                <a:spcPts val="0"/>
              </a:spcBef>
              <a:spcAft>
                <a:spcPts val="0"/>
              </a:spcAft>
              <a:buSzPts val="1400"/>
              <a:buChar char="○"/>
            </a:pPr>
            <a:r>
              <a:rPr lang="en"/>
              <a:t>Applies the new changes to the repository</a:t>
            </a:r>
            <a:endParaRPr/>
          </a:p>
        </p:txBody>
      </p:sp>
      <p:pic>
        <p:nvPicPr>
          <p:cNvPr id="179" name="Google Shape;179;p30"/>
          <p:cNvPicPr preferRelativeResize="0"/>
          <p:nvPr/>
        </p:nvPicPr>
        <p:blipFill>
          <a:blip r:embed="rId3">
            <a:alphaModFix/>
          </a:blip>
          <a:stretch>
            <a:fillRect/>
          </a:stretch>
        </p:blipFill>
        <p:spPr>
          <a:xfrm>
            <a:off x="1910887" y="3021250"/>
            <a:ext cx="4684424" cy="1927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Git Commands</a:t>
            </a:r>
            <a:endParaRPr/>
          </a:p>
        </p:txBody>
      </p:sp>
      <p:sp>
        <p:nvSpPr>
          <p:cNvPr id="185" name="Google Shape;185;p31"/>
          <p:cNvSpPr txBox="1"/>
          <p:nvPr>
            <p:ph idx="1" type="body"/>
          </p:nvPr>
        </p:nvSpPr>
        <p:spPr>
          <a:xfrm>
            <a:off x="311700" y="1152475"/>
            <a:ext cx="4481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a:t>
            </a:r>
            <a:r>
              <a:rPr lang="en"/>
              <a:t>it init</a:t>
            </a:r>
            <a:endParaRPr/>
          </a:p>
          <a:p>
            <a:pPr indent="-317500" lvl="1" marL="914400" rtl="0" algn="l">
              <a:spcBef>
                <a:spcPts val="0"/>
              </a:spcBef>
              <a:spcAft>
                <a:spcPts val="0"/>
              </a:spcAft>
              <a:buSzPts val="1400"/>
              <a:buChar char="○"/>
            </a:pPr>
            <a:r>
              <a:rPr lang="en"/>
              <a:t>Creates a new local repository</a:t>
            </a:r>
            <a:endParaRPr/>
          </a:p>
          <a:p>
            <a:pPr indent="-342900" lvl="0" marL="457200" rtl="0" algn="l">
              <a:spcBef>
                <a:spcPts val="0"/>
              </a:spcBef>
              <a:spcAft>
                <a:spcPts val="0"/>
              </a:spcAft>
              <a:buSzPts val="1800"/>
              <a:buChar char="●"/>
            </a:pPr>
            <a:r>
              <a:rPr lang="en"/>
              <a:t>git clone /path/to/repository</a:t>
            </a:r>
            <a:endParaRPr/>
          </a:p>
          <a:p>
            <a:pPr indent="-317500" lvl="1" marL="914400" rtl="0" algn="l">
              <a:spcBef>
                <a:spcPts val="0"/>
              </a:spcBef>
              <a:spcAft>
                <a:spcPts val="0"/>
              </a:spcAft>
              <a:buSzPts val="1400"/>
              <a:buChar char="○"/>
            </a:pPr>
            <a:r>
              <a:rPr lang="en"/>
              <a:t>Create a working copy of a local repository</a:t>
            </a:r>
            <a:endParaRPr/>
          </a:p>
          <a:p>
            <a:pPr indent="-342900" lvl="0" marL="457200" rtl="0" algn="l">
              <a:spcBef>
                <a:spcPts val="0"/>
              </a:spcBef>
              <a:spcAft>
                <a:spcPts val="0"/>
              </a:spcAft>
              <a:buSzPts val="1800"/>
              <a:buChar char="●"/>
            </a:pPr>
            <a:r>
              <a:rPr lang="en"/>
              <a:t>g</a:t>
            </a:r>
            <a:r>
              <a:rPr lang="en"/>
              <a:t>it add &lt;filename&gt;</a:t>
            </a:r>
            <a:endParaRPr/>
          </a:p>
          <a:p>
            <a:pPr indent="-317500" lvl="1" marL="914400" rtl="0" algn="l">
              <a:spcBef>
                <a:spcPts val="0"/>
              </a:spcBef>
              <a:spcAft>
                <a:spcPts val="0"/>
              </a:spcAft>
              <a:buSzPts val="1400"/>
              <a:buChar char="○"/>
            </a:pPr>
            <a:r>
              <a:rPr lang="en"/>
              <a:t>Add files for commit </a:t>
            </a:r>
            <a:endParaRPr/>
          </a:p>
          <a:p>
            <a:pPr indent="-317500" lvl="1" marL="914400" rtl="0" algn="l">
              <a:spcBef>
                <a:spcPts val="0"/>
              </a:spcBef>
              <a:spcAft>
                <a:spcPts val="0"/>
              </a:spcAft>
              <a:buSzPts val="1400"/>
              <a:buChar char="○"/>
            </a:pPr>
            <a:r>
              <a:rPr lang="en"/>
              <a:t>git add </a:t>
            </a:r>
            <a:r>
              <a:rPr lang="en"/>
              <a:t> . adds all files in current directory</a:t>
            </a:r>
            <a:endParaRPr/>
          </a:p>
          <a:p>
            <a:pPr indent="-342900" lvl="0" marL="457200" rtl="0" algn="l">
              <a:spcBef>
                <a:spcPts val="0"/>
              </a:spcBef>
              <a:spcAft>
                <a:spcPts val="0"/>
              </a:spcAft>
              <a:buSzPts val="1800"/>
              <a:buChar char="●"/>
            </a:pPr>
            <a:r>
              <a:rPr lang="en"/>
              <a:t>g</a:t>
            </a:r>
            <a:r>
              <a:rPr lang="en"/>
              <a:t>it commit -m “commit message”</a:t>
            </a:r>
            <a:endParaRPr/>
          </a:p>
          <a:p>
            <a:pPr indent="-317500" lvl="1" marL="914400" rtl="0" algn="l">
              <a:spcBef>
                <a:spcPts val="0"/>
              </a:spcBef>
              <a:spcAft>
                <a:spcPts val="0"/>
              </a:spcAft>
              <a:buSzPts val="1400"/>
              <a:buChar char="○"/>
            </a:pPr>
            <a:r>
              <a:rPr lang="en"/>
              <a:t>Commits changes to head, but NOT to remote repository</a:t>
            </a:r>
            <a:endParaRPr/>
          </a:p>
          <a:p>
            <a:pPr indent="-342900" lvl="0" marL="457200" rtl="0" algn="l">
              <a:spcBef>
                <a:spcPts val="0"/>
              </a:spcBef>
              <a:spcAft>
                <a:spcPts val="0"/>
              </a:spcAft>
              <a:buSzPts val="1800"/>
              <a:buChar char="●"/>
            </a:pPr>
            <a:r>
              <a:rPr lang="en"/>
              <a:t>g</a:t>
            </a:r>
            <a:r>
              <a:rPr lang="en"/>
              <a:t>it push origin master</a:t>
            </a:r>
            <a:endParaRPr/>
          </a:p>
          <a:p>
            <a:pPr indent="-317500" lvl="1" marL="914400" rtl="0" algn="l">
              <a:spcBef>
                <a:spcPts val="0"/>
              </a:spcBef>
              <a:spcAft>
                <a:spcPts val="0"/>
              </a:spcAft>
              <a:buSzPts val="1400"/>
              <a:buChar char="○"/>
            </a:pPr>
            <a:r>
              <a:rPr lang="en"/>
              <a:t>Send changes to the master branch of your remote repository</a:t>
            </a:r>
            <a:endParaRPr/>
          </a:p>
        </p:txBody>
      </p:sp>
      <p:sp>
        <p:nvSpPr>
          <p:cNvPr id="186" name="Google Shape;186;p31"/>
          <p:cNvSpPr txBox="1"/>
          <p:nvPr>
            <p:ph idx="1" type="body"/>
          </p:nvPr>
        </p:nvSpPr>
        <p:spPr>
          <a:xfrm>
            <a:off x="5053175" y="1152475"/>
            <a:ext cx="3755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git status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Lists changed files and files you still need to add or commit</a:t>
            </a:r>
            <a:endParaRPr>
              <a:solidFill>
                <a:schemeClr val="dk1"/>
              </a:solidFill>
            </a:endParaRPr>
          </a:p>
          <a:p>
            <a:pPr indent="-342900" lvl="0" marL="457200" rtl="0" algn="l">
              <a:spcBef>
                <a:spcPts val="0"/>
              </a:spcBef>
              <a:spcAft>
                <a:spcPts val="0"/>
              </a:spcAft>
              <a:buSzPts val="1800"/>
              <a:buChar char="●"/>
            </a:pPr>
            <a:r>
              <a:rPr lang="en"/>
              <a:t>git checkout -b &lt;branchname&gt;</a:t>
            </a:r>
            <a:endParaRPr/>
          </a:p>
          <a:p>
            <a:pPr indent="-317500" lvl="1" marL="914400" rtl="0" algn="l">
              <a:spcBef>
                <a:spcPts val="0"/>
              </a:spcBef>
              <a:spcAft>
                <a:spcPts val="0"/>
              </a:spcAft>
              <a:buSzPts val="1400"/>
              <a:buChar char="○"/>
            </a:pPr>
            <a:r>
              <a:rPr lang="en"/>
              <a:t>Creates a new branch and switches to it</a:t>
            </a:r>
            <a:endParaRPr/>
          </a:p>
          <a:p>
            <a:pPr indent="-342900" lvl="0" marL="457200" rtl="0" algn="l">
              <a:spcBef>
                <a:spcPts val="0"/>
              </a:spcBef>
              <a:spcAft>
                <a:spcPts val="0"/>
              </a:spcAft>
              <a:buSzPts val="1800"/>
              <a:buChar char="●"/>
            </a:pPr>
            <a:r>
              <a:rPr lang="en"/>
              <a:t>git pull</a:t>
            </a:r>
            <a:endParaRPr/>
          </a:p>
          <a:p>
            <a:pPr indent="-317500" lvl="1" marL="914400" rtl="0" algn="l">
              <a:spcBef>
                <a:spcPts val="0"/>
              </a:spcBef>
              <a:spcAft>
                <a:spcPts val="0"/>
              </a:spcAft>
              <a:buSzPts val="1400"/>
              <a:buChar char="○"/>
            </a:pPr>
            <a:r>
              <a:rPr lang="en"/>
              <a:t>Fetch and merge changes on remote server to your working directory</a:t>
            </a:r>
            <a:endParaRPr/>
          </a:p>
          <a:p>
            <a:pPr indent="-342900" lvl="0" marL="457200" rtl="0" algn="l">
              <a:spcBef>
                <a:spcPts val="0"/>
              </a:spcBef>
              <a:spcAft>
                <a:spcPts val="0"/>
              </a:spcAft>
              <a:buSzPts val="1800"/>
              <a:buChar char="●"/>
            </a:pPr>
            <a:r>
              <a:rPr lang="en"/>
              <a:t>git merge &lt;branch name&gt;</a:t>
            </a:r>
            <a:endParaRPr/>
          </a:p>
          <a:p>
            <a:pPr indent="-317500" lvl="1" marL="914400" rtl="0" algn="l">
              <a:spcBef>
                <a:spcPts val="0"/>
              </a:spcBef>
              <a:spcAft>
                <a:spcPts val="0"/>
              </a:spcAft>
              <a:buSzPts val="1400"/>
              <a:buChar char="○"/>
            </a:pPr>
            <a:r>
              <a:rPr lang="en"/>
              <a:t>Merges a difference branch into your active branch</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to learn about </a:t>
            </a:r>
            <a:endParaRPr/>
          </a:p>
        </p:txBody>
      </p:sp>
      <p:sp>
        <p:nvSpPr>
          <p:cNvPr id="75" name="Google Shape;75;p14"/>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solidFill>
                  <a:schemeClr val="dk1"/>
                </a:solidFill>
              </a:rPr>
              <a:t>CRUD</a:t>
            </a:r>
            <a:r>
              <a:rPr lang="en"/>
              <a:t>/API</a:t>
            </a:r>
            <a:r>
              <a:rPr lang="en">
                <a:solidFill>
                  <a:schemeClr val="dk1"/>
                </a:solidFill>
              </a:rPr>
              <a:t>/ REST</a:t>
            </a:r>
            <a:endParaRPr/>
          </a:p>
          <a:p>
            <a:pPr indent="-317500" lvl="1" marL="914400" rtl="0" algn="l">
              <a:lnSpc>
                <a:spcPct val="115000"/>
              </a:lnSpc>
              <a:spcBef>
                <a:spcPts val="0"/>
              </a:spcBef>
              <a:spcAft>
                <a:spcPts val="0"/>
              </a:spcAft>
              <a:buSzPts val="1400"/>
              <a:buChar char="○"/>
            </a:pPr>
            <a:r>
              <a:rPr b="1" lang="en"/>
              <a:t>C</a:t>
            </a:r>
            <a:r>
              <a:rPr lang="en"/>
              <a:t>REATE </a:t>
            </a:r>
            <a:r>
              <a:rPr b="1" lang="en"/>
              <a:t>R</a:t>
            </a:r>
            <a:r>
              <a:rPr lang="en"/>
              <a:t>EAD </a:t>
            </a:r>
            <a:r>
              <a:rPr b="1" lang="en"/>
              <a:t>U</a:t>
            </a:r>
            <a:r>
              <a:rPr lang="en"/>
              <a:t>PDATE </a:t>
            </a:r>
            <a:r>
              <a:rPr b="1" lang="en"/>
              <a:t>D</a:t>
            </a:r>
            <a:r>
              <a:rPr lang="en"/>
              <a:t>ELETE</a:t>
            </a:r>
            <a:endParaRPr/>
          </a:p>
          <a:p>
            <a:pPr indent="-317500" lvl="1" marL="914400" rtl="0" algn="l">
              <a:spcBef>
                <a:spcPts val="0"/>
              </a:spcBef>
              <a:spcAft>
                <a:spcPts val="0"/>
              </a:spcAft>
              <a:buSzPts val="1400"/>
              <a:buChar char="○"/>
            </a:pPr>
            <a:r>
              <a:rPr b="1" lang="en">
                <a:solidFill>
                  <a:schemeClr val="dk1"/>
                </a:solidFill>
              </a:rPr>
              <a:t>A</a:t>
            </a:r>
            <a:r>
              <a:rPr lang="en">
                <a:solidFill>
                  <a:schemeClr val="dk1"/>
                </a:solidFill>
              </a:rPr>
              <a:t>pplication </a:t>
            </a:r>
            <a:r>
              <a:rPr b="1" lang="en">
                <a:solidFill>
                  <a:schemeClr val="dk1"/>
                </a:solidFill>
              </a:rPr>
              <a:t>P</a:t>
            </a:r>
            <a:r>
              <a:rPr lang="en">
                <a:solidFill>
                  <a:schemeClr val="dk1"/>
                </a:solidFill>
              </a:rPr>
              <a:t>rogramming </a:t>
            </a:r>
            <a:r>
              <a:rPr b="1" lang="en">
                <a:solidFill>
                  <a:schemeClr val="dk1"/>
                </a:solidFill>
              </a:rPr>
              <a:t>I</a:t>
            </a:r>
            <a:r>
              <a:rPr lang="en">
                <a:solidFill>
                  <a:schemeClr val="dk1"/>
                </a:solidFill>
              </a:rPr>
              <a:t>nterface</a:t>
            </a:r>
            <a:endParaRPr/>
          </a:p>
          <a:p>
            <a:pPr indent="-317500" lvl="1" marL="914400" rtl="0" algn="l">
              <a:lnSpc>
                <a:spcPct val="115000"/>
              </a:lnSpc>
              <a:spcBef>
                <a:spcPts val="0"/>
              </a:spcBef>
              <a:spcAft>
                <a:spcPts val="0"/>
              </a:spcAft>
              <a:buSzPts val="1400"/>
              <a:buChar char="○"/>
            </a:pPr>
            <a:r>
              <a:rPr b="1" lang="en"/>
              <a:t>R</a:t>
            </a:r>
            <a:r>
              <a:rPr lang="en"/>
              <a:t>epresentational </a:t>
            </a:r>
            <a:r>
              <a:rPr b="1" lang="en"/>
              <a:t>S</a:t>
            </a:r>
            <a:r>
              <a:rPr lang="en"/>
              <a:t>tate </a:t>
            </a:r>
            <a:r>
              <a:rPr b="1" lang="en"/>
              <a:t>T</a:t>
            </a:r>
            <a:r>
              <a:rPr lang="en"/>
              <a:t>ransfer</a:t>
            </a:r>
            <a:endParaRPr/>
          </a:p>
          <a:p>
            <a:pPr indent="-342900" lvl="0" marL="457200" rtl="0" algn="l">
              <a:lnSpc>
                <a:spcPct val="115000"/>
              </a:lnSpc>
              <a:spcBef>
                <a:spcPts val="0"/>
              </a:spcBef>
              <a:spcAft>
                <a:spcPts val="0"/>
              </a:spcAft>
              <a:buSzPts val="1800"/>
              <a:buChar char="●"/>
            </a:pPr>
            <a:r>
              <a:rPr lang="en"/>
              <a:t>JSON</a:t>
            </a:r>
            <a:endParaRPr/>
          </a:p>
          <a:p>
            <a:pPr indent="-317500" lvl="1" marL="914400" rtl="0" algn="l">
              <a:lnSpc>
                <a:spcPct val="115000"/>
              </a:lnSpc>
              <a:spcBef>
                <a:spcPts val="0"/>
              </a:spcBef>
              <a:spcAft>
                <a:spcPts val="0"/>
              </a:spcAft>
              <a:buSzPts val="1400"/>
              <a:buChar char="○"/>
            </a:pPr>
            <a:r>
              <a:rPr lang="en"/>
              <a:t>JavaScript Object Notation</a:t>
            </a:r>
            <a:endParaRPr/>
          </a:p>
          <a:p>
            <a:pPr indent="-342900" lvl="0" marL="457200" rtl="0" algn="l">
              <a:lnSpc>
                <a:spcPct val="115000"/>
              </a:lnSpc>
              <a:spcBef>
                <a:spcPts val="0"/>
              </a:spcBef>
              <a:spcAft>
                <a:spcPts val="0"/>
              </a:spcAft>
              <a:buSzPts val="1800"/>
              <a:buChar char="●"/>
            </a:pPr>
            <a:r>
              <a:rPr lang="en"/>
              <a:t>GIT</a:t>
            </a:r>
            <a:endParaRPr/>
          </a:p>
          <a:p>
            <a:pPr indent="-342900" lvl="0" marL="457200" rtl="0" algn="l">
              <a:lnSpc>
                <a:spcPct val="115000"/>
              </a:lnSpc>
              <a:spcBef>
                <a:spcPts val="0"/>
              </a:spcBef>
              <a:spcAft>
                <a:spcPts val="0"/>
              </a:spcAft>
              <a:buSzPts val="1800"/>
              <a:buChar char="●"/>
            </a:pPr>
            <a:r>
              <a:rPr lang="en"/>
              <a:t>NodeJS</a:t>
            </a:r>
            <a:endParaRPr/>
          </a:p>
          <a:p>
            <a:pPr indent="-342900" lvl="0" marL="457200" rtl="0" algn="l">
              <a:lnSpc>
                <a:spcPct val="115000"/>
              </a:lnSpc>
              <a:spcBef>
                <a:spcPts val="0"/>
              </a:spcBef>
              <a:spcAft>
                <a:spcPts val="0"/>
              </a:spcAft>
              <a:buSzPts val="1800"/>
              <a:buChar char="●"/>
            </a:pPr>
            <a:r>
              <a:rPr lang="en"/>
              <a:t>Other Software Engineering Topics</a:t>
            </a:r>
            <a:endParaRPr/>
          </a:p>
        </p:txBody>
      </p:sp>
      <p:pic>
        <p:nvPicPr>
          <p:cNvPr id="76" name="Google Shape;76;p14"/>
          <p:cNvPicPr preferRelativeResize="0"/>
          <p:nvPr/>
        </p:nvPicPr>
        <p:blipFill>
          <a:blip r:embed="rId3">
            <a:alphaModFix/>
          </a:blip>
          <a:stretch>
            <a:fillRect/>
          </a:stretch>
        </p:blipFill>
        <p:spPr>
          <a:xfrm>
            <a:off x="4755900" y="1250751"/>
            <a:ext cx="4269275" cy="3219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2"/>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workflow</a:t>
            </a:r>
            <a:endParaRPr/>
          </a:p>
        </p:txBody>
      </p:sp>
      <p:sp>
        <p:nvSpPr>
          <p:cNvPr id="198" name="Google Shape;198;p33"/>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Make local code changes on your computer</a:t>
            </a:r>
            <a:endParaRPr/>
          </a:p>
          <a:p>
            <a:pPr indent="-342900" lvl="0" marL="457200" rtl="0" algn="l">
              <a:lnSpc>
                <a:spcPct val="115000"/>
              </a:lnSpc>
              <a:spcBef>
                <a:spcPts val="0"/>
              </a:spcBef>
              <a:spcAft>
                <a:spcPts val="0"/>
              </a:spcAft>
              <a:buSzPts val="1800"/>
              <a:buAutoNum type="arabicPeriod"/>
            </a:pPr>
            <a:r>
              <a:rPr lang="en"/>
              <a:t>Commit local changes (saving progress locally)</a:t>
            </a:r>
            <a:endParaRPr/>
          </a:p>
          <a:p>
            <a:pPr indent="-342900" lvl="0" marL="457200" rtl="0" algn="l">
              <a:lnSpc>
                <a:spcPct val="115000"/>
              </a:lnSpc>
              <a:spcBef>
                <a:spcPts val="0"/>
              </a:spcBef>
              <a:spcAft>
                <a:spcPts val="0"/>
              </a:spcAft>
              <a:buSzPts val="1800"/>
              <a:buAutoNum type="arabicPeriod"/>
            </a:pPr>
            <a:r>
              <a:rPr lang="en"/>
              <a:t>Push new changes to Github (saves progress on cloud)</a:t>
            </a:r>
            <a:endParaRPr/>
          </a:p>
          <a:p>
            <a:pPr indent="-342900" lvl="0" marL="457200" rtl="0" algn="l">
              <a:lnSpc>
                <a:spcPct val="115000"/>
              </a:lnSpc>
              <a:spcBef>
                <a:spcPts val="0"/>
              </a:spcBef>
              <a:spcAft>
                <a:spcPts val="0"/>
              </a:spcAft>
              <a:buSzPts val="1800"/>
              <a:buAutoNum type="arabicPeriod"/>
            </a:pPr>
            <a:r>
              <a:rPr lang="en"/>
              <a:t>Refresh repository by </a:t>
            </a:r>
            <a:r>
              <a:rPr lang="en"/>
              <a:t>pulling in latest code from Github</a:t>
            </a:r>
            <a:r>
              <a:rPr lang="en"/>
              <a:t> (ensures you’re working on the most up to date code)</a:t>
            </a:r>
            <a:endParaRPr/>
          </a:p>
          <a:p>
            <a:pPr indent="-342900" lvl="0" marL="457200" rtl="0" algn="l">
              <a:lnSpc>
                <a:spcPct val="115000"/>
              </a:lnSpc>
              <a:spcBef>
                <a:spcPts val="1000"/>
              </a:spcBef>
              <a:spcAft>
                <a:spcPts val="0"/>
              </a:spcAft>
              <a:buSzPts val="1800"/>
              <a:buChar char="●"/>
            </a:pPr>
            <a:r>
              <a:rPr b="1" lang="en"/>
              <a:t>Other things~</a:t>
            </a:r>
            <a:endParaRPr b="1"/>
          </a:p>
          <a:p>
            <a:pPr indent="-317500" lvl="1" marL="914400" rtl="0" algn="l">
              <a:lnSpc>
                <a:spcPct val="115000"/>
              </a:lnSpc>
              <a:spcBef>
                <a:spcPts val="0"/>
              </a:spcBef>
              <a:spcAft>
                <a:spcPts val="0"/>
              </a:spcAft>
              <a:buSzPts val="1400"/>
              <a:buChar char="○"/>
            </a:pPr>
            <a:r>
              <a:rPr lang="en"/>
              <a:t>Commit </a:t>
            </a:r>
            <a:r>
              <a:rPr b="1" lang="en"/>
              <a:t>small changes </a:t>
            </a:r>
            <a:r>
              <a:rPr b="1" lang="en"/>
              <a:t>frequently</a:t>
            </a:r>
            <a:r>
              <a:rPr lang="en"/>
              <a:t> rather than large changes infrequently</a:t>
            </a:r>
            <a:endParaRPr/>
          </a:p>
          <a:p>
            <a:pPr indent="-317500" lvl="1" marL="914400" rtl="0" algn="l">
              <a:lnSpc>
                <a:spcPct val="115000"/>
              </a:lnSpc>
              <a:spcBef>
                <a:spcPts val="0"/>
              </a:spcBef>
              <a:spcAft>
                <a:spcPts val="0"/>
              </a:spcAft>
              <a:buSzPts val="1400"/>
              <a:buChar char="○"/>
            </a:pPr>
            <a:r>
              <a:rPr lang="en"/>
              <a:t>Create a pull request on Github, if you’re ready to merge in a branch to get your team to review your code (more on this later)</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Node.js?</a:t>
            </a:r>
            <a:endParaRPr/>
          </a:p>
        </p:txBody>
      </p:sp>
      <p:sp>
        <p:nvSpPr>
          <p:cNvPr id="204" name="Google Shape;204;p34"/>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up each branch</a:t>
            </a:r>
            <a:endParaRPr/>
          </a:p>
          <a:p>
            <a:pPr indent="-342900" lvl="0" marL="457200" rtl="0" algn="l">
              <a:spcBef>
                <a:spcPts val="1600"/>
              </a:spcBef>
              <a:spcAft>
                <a:spcPts val="0"/>
              </a:spcAft>
              <a:buSzPts val="1800"/>
              <a:buChar char="●"/>
            </a:pPr>
            <a:r>
              <a:rPr lang="en"/>
              <a:t>An environment to run Javascript on computers witho</a:t>
            </a:r>
            <a:r>
              <a:rPr lang="en"/>
              <a:t>ut a browser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HW/Activity</a:t>
            </a:r>
            <a:endParaRPr/>
          </a:p>
        </p:txBody>
      </p:sp>
      <p:sp>
        <p:nvSpPr>
          <p:cNvPr id="210" name="Google Shape;210;p35"/>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CRUD?</a:t>
            </a:r>
            <a:endParaRPr/>
          </a:p>
        </p:txBody>
      </p:sp>
      <p:sp>
        <p:nvSpPr>
          <p:cNvPr id="82" name="Google Shape;82;p15"/>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Defines operation types used when interacting with databases</a:t>
            </a:r>
            <a:endParaRPr>
              <a:solidFill>
                <a:schemeClr val="dk1"/>
              </a:solidFill>
            </a:endParaRPr>
          </a:p>
          <a:p>
            <a:pPr indent="-342900" lvl="0" marL="457200" rtl="0" algn="l">
              <a:spcBef>
                <a:spcPts val="0"/>
              </a:spcBef>
              <a:spcAft>
                <a:spcPts val="0"/>
              </a:spcAft>
              <a:buSzPts val="1800"/>
              <a:buChar char="●"/>
            </a:pPr>
            <a:r>
              <a:rPr lang="en">
                <a:solidFill>
                  <a:schemeClr val="dk1"/>
                </a:solidFill>
              </a:rPr>
              <a:t>All requests must do one of the following</a:t>
            </a:r>
            <a:endParaRPr/>
          </a:p>
          <a:p>
            <a:pPr indent="-317500" lvl="1" marL="914400" rtl="0" algn="l">
              <a:spcBef>
                <a:spcPts val="0"/>
              </a:spcBef>
              <a:spcAft>
                <a:spcPts val="0"/>
              </a:spcAft>
              <a:buSzPts val="1400"/>
              <a:buChar char="○"/>
            </a:pPr>
            <a:r>
              <a:rPr lang="en"/>
              <a:t>Create</a:t>
            </a:r>
            <a:endParaRPr/>
          </a:p>
          <a:p>
            <a:pPr indent="-317500" lvl="1" marL="914400" rtl="0" algn="l">
              <a:spcBef>
                <a:spcPts val="0"/>
              </a:spcBef>
              <a:spcAft>
                <a:spcPts val="0"/>
              </a:spcAft>
              <a:buSzPts val="1400"/>
              <a:buChar char="○"/>
            </a:pPr>
            <a:r>
              <a:rPr lang="en"/>
              <a:t>Read</a:t>
            </a:r>
            <a:endParaRPr/>
          </a:p>
          <a:p>
            <a:pPr indent="-317500" lvl="1" marL="914400" rtl="0" algn="l">
              <a:spcBef>
                <a:spcPts val="0"/>
              </a:spcBef>
              <a:spcAft>
                <a:spcPts val="0"/>
              </a:spcAft>
              <a:buSzPts val="1400"/>
              <a:buChar char="○"/>
            </a:pPr>
            <a:r>
              <a:rPr lang="en"/>
              <a:t>Update</a:t>
            </a:r>
            <a:endParaRPr/>
          </a:p>
          <a:p>
            <a:pPr indent="-317500" lvl="1" marL="914400" rtl="0" algn="l">
              <a:spcBef>
                <a:spcPts val="0"/>
              </a:spcBef>
              <a:spcAft>
                <a:spcPts val="0"/>
              </a:spcAft>
              <a:buSzPts val="1400"/>
              <a:buChar char="○"/>
            </a:pPr>
            <a:r>
              <a:rPr lang="en"/>
              <a:t>Delete</a:t>
            </a:r>
            <a:endParaRPr/>
          </a:p>
          <a:p>
            <a:pPr indent="-342900" lvl="0" marL="457200" rtl="0" algn="l">
              <a:spcBef>
                <a:spcPts val="0"/>
              </a:spcBef>
              <a:spcAft>
                <a:spcPts val="0"/>
              </a:spcAft>
              <a:buSzPts val="1800"/>
              <a:buChar char="●"/>
            </a:pPr>
            <a:r>
              <a:rPr lang="en"/>
              <a:t>Example: Design me a system that allows me to </a:t>
            </a:r>
            <a:endParaRPr/>
          </a:p>
          <a:p>
            <a:pPr indent="-317500" lvl="1" marL="914400" rtl="0" algn="l">
              <a:spcBef>
                <a:spcPts val="0"/>
              </a:spcBef>
              <a:spcAft>
                <a:spcPts val="0"/>
              </a:spcAft>
              <a:buSzPts val="1400"/>
              <a:buChar char="○"/>
            </a:pPr>
            <a:r>
              <a:rPr lang="en"/>
              <a:t>Create users with first/last name, email, phone #, location, and hobby</a:t>
            </a:r>
            <a:endParaRPr/>
          </a:p>
          <a:p>
            <a:pPr indent="-317500" lvl="1" marL="914400" rtl="0" algn="l">
              <a:spcBef>
                <a:spcPts val="0"/>
              </a:spcBef>
              <a:spcAft>
                <a:spcPts val="0"/>
              </a:spcAft>
              <a:buSzPts val="1400"/>
              <a:buChar char="○"/>
            </a:pPr>
            <a:r>
              <a:rPr lang="en"/>
              <a:t>Retrieve user credentials</a:t>
            </a:r>
            <a:endParaRPr/>
          </a:p>
          <a:p>
            <a:pPr indent="-317500" lvl="1" marL="914400" rtl="0" algn="l">
              <a:spcBef>
                <a:spcPts val="0"/>
              </a:spcBef>
              <a:spcAft>
                <a:spcPts val="0"/>
              </a:spcAft>
              <a:buSzPts val="1400"/>
              <a:buChar char="○"/>
            </a:pPr>
            <a:r>
              <a:rPr lang="en"/>
              <a:t>Update user credentials </a:t>
            </a:r>
            <a:r>
              <a:rPr lang="en"/>
              <a:t>when needed</a:t>
            </a:r>
            <a:endParaRPr/>
          </a:p>
          <a:p>
            <a:pPr indent="-317500" lvl="1" marL="914400" rtl="0" algn="l">
              <a:spcBef>
                <a:spcPts val="0"/>
              </a:spcBef>
              <a:spcAft>
                <a:spcPts val="0"/>
              </a:spcAft>
              <a:buSzPts val="1400"/>
              <a:buChar char="○"/>
            </a:pPr>
            <a:r>
              <a:rPr lang="en"/>
              <a:t>Delete users that are no longer relevant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(Continued)</a:t>
            </a:r>
            <a:endParaRPr/>
          </a:p>
        </p:txBody>
      </p:sp>
      <p:pic>
        <p:nvPicPr>
          <p:cNvPr id="88" name="Google Shape;88;p16"/>
          <p:cNvPicPr preferRelativeResize="0"/>
          <p:nvPr/>
        </p:nvPicPr>
        <p:blipFill>
          <a:blip r:embed="rId3">
            <a:alphaModFix/>
          </a:blip>
          <a:stretch>
            <a:fillRect/>
          </a:stretch>
        </p:blipFill>
        <p:spPr>
          <a:xfrm>
            <a:off x="764425" y="1152475"/>
            <a:ext cx="7037152" cy="3361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API?</a:t>
            </a:r>
            <a:endParaRPr/>
          </a:p>
        </p:txBody>
      </p:sp>
      <p:sp>
        <p:nvSpPr>
          <p:cNvPr id="94" name="Google Shape;94;p17"/>
          <p:cNvSpPr txBox="1"/>
          <p:nvPr>
            <p:ph idx="1" type="body"/>
          </p:nvPr>
        </p:nvSpPr>
        <p:spPr>
          <a:xfrm>
            <a:off x="311700" y="1152475"/>
            <a:ext cx="70635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
              <a:t>Application Programming Interface</a:t>
            </a:r>
            <a:endParaRPr b="1"/>
          </a:p>
          <a:p>
            <a:pPr indent="-317500" lvl="1" marL="914400" rtl="0" algn="l">
              <a:lnSpc>
                <a:spcPct val="150000"/>
              </a:lnSpc>
              <a:spcBef>
                <a:spcPts val="0"/>
              </a:spcBef>
              <a:spcAft>
                <a:spcPts val="0"/>
              </a:spcAft>
              <a:buSzPts val="1400"/>
              <a:buChar char="○"/>
            </a:pPr>
            <a:r>
              <a:rPr lang="en"/>
              <a:t>Set of definitions and protocols for communication </a:t>
            </a:r>
            <a:endParaRPr/>
          </a:p>
          <a:p>
            <a:pPr indent="-317500" lvl="1" marL="914400" rtl="0" algn="l">
              <a:lnSpc>
                <a:spcPct val="150000"/>
              </a:lnSpc>
              <a:spcBef>
                <a:spcPts val="0"/>
              </a:spcBef>
              <a:spcAft>
                <a:spcPts val="0"/>
              </a:spcAft>
              <a:buSzPts val="1400"/>
              <a:buChar char="○"/>
            </a:pPr>
            <a:r>
              <a:rPr lang="en">
                <a:solidFill>
                  <a:schemeClr val="dk1"/>
                </a:solidFill>
              </a:rPr>
              <a:t>Logical connector between databases and defined routes</a:t>
            </a:r>
            <a:endParaRPr/>
          </a:p>
          <a:p>
            <a:pPr indent="-317500" lvl="1" marL="914400" rtl="0" algn="l">
              <a:lnSpc>
                <a:spcPct val="150000"/>
              </a:lnSpc>
              <a:spcBef>
                <a:spcPts val="0"/>
              </a:spcBef>
              <a:spcAft>
                <a:spcPts val="0"/>
              </a:spcAft>
              <a:buSzPts val="1400"/>
              <a:buChar char="○"/>
            </a:pPr>
            <a:r>
              <a:rPr lang="en">
                <a:solidFill>
                  <a:schemeClr val="dk1"/>
                </a:solidFill>
              </a:rPr>
              <a:t>Allows our </a:t>
            </a:r>
            <a:r>
              <a:rPr b="1" lang="en">
                <a:solidFill>
                  <a:schemeClr val="dk1"/>
                </a:solidFill>
              </a:rPr>
              <a:t>backend </a:t>
            </a:r>
            <a:r>
              <a:rPr lang="en">
                <a:solidFill>
                  <a:schemeClr val="dk1"/>
                </a:solidFill>
              </a:rPr>
              <a:t>to serve requests coming from </a:t>
            </a:r>
            <a:r>
              <a:rPr b="1" lang="en">
                <a:solidFill>
                  <a:schemeClr val="dk1"/>
                </a:solidFill>
              </a:rPr>
              <a:t>frontend</a:t>
            </a:r>
            <a:endParaRPr b="1">
              <a:solidFill>
                <a:schemeClr val="dk1"/>
              </a:solidFill>
            </a:endParaRPr>
          </a:p>
          <a:p>
            <a:pPr indent="-317500" lvl="2" marL="1371600" rtl="0" algn="l">
              <a:lnSpc>
                <a:spcPct val="150000"/>
              </a:lnSpc>
              <a:spcBef>
                <a:spcPts val="0"/>
              </a:spcBef>
              <a:spcAft>
                <a:spcPts val="0"/>
              </a:spcAft>
              <a:buClr>
                <a:schemeClr val="dk1"/>
              </a:buClr>
              <a:buSzPts val="1400"/>
              <a:buChar char="■"/>
            </a:pPr>
            <a:r>
              <a:rPr lang="en">
                <a:solidFill>
                  <a:schemeClr val="dk1"/>
                </a:solidFill>
              </a:rPr>
              <a:t>Client always initiates Communication</a:t>
            </a:r>
            <a:endParaRPr>
              <a:solidFill>
                <a:schemeClr val="dk1"/>
              </a:solidFill>
            </a:endParaRPr>
          </a:p>
          <a:p>
            <a:pPr indent="-317500" lvl="2" marL="1371600" rtl="0" algn="l">
              <a:lnSpc>
                <a:spcPct val="150000"/>
              </a:lnSpc>
              <a:spcBef>
                <a:spcPts val="0"/>
              </a:spcBef>
              <a:spcAft>
                <a:spcPts val="0"/>
              </a:spcAft>
              <a:buClr>
                <a:schemeClr val="dk1"/>
              </a:buClr>
              <a:buSzPts val="1400"/>
              <a:buChar char="■"/>
            </a:pPr>
            <a:r>
              <a:rPr lang="en">
                <a:solidFill>
                  <a:schemeClr val="dk1"/>
                </a:solidFill>
              </a:rPr>
              <a:t>Request/Response</a:t>
            </a:r>
            <a:endParaRPr>
              <a:solidFill>
                <a:schemeClr val="dk1"/>
              </a:solidFill>
            </a:endParaRPr>
          </a:p>
          <a:p>
            <a:pPr indent="-342900" lvl="0" marL="457200" rtl="0" algn="l">
              <a:lnSpc>
                <a:spcPct val="150000"/>
              </a:lnSpc>
              <a:spcBef>
                <a:spcPts val="0"/>
              </a:spcBef>
              <a:spcAft>
                <a:spcPts val="0"/>
              </a:spcAft>
              <a:buSzPts val="1800"/>
              <a:buChar char="●"/>
            </a:pPr>
            <a:r>
              <a:rPr b="1" lang="en"/>
              <a:t>Flavors (Note: you don't have to know all of this immediately)</a:t>
            </a:r>
            <a:endParaRPr b="1"/>
          </a:p>
          <a:p>
            <a:pPr indent="-317500" lvl="1" marL="914400" rtl="0" algn="l">
              <a:lnSpc>
                <a:spcPct val="150000"/>
              </a:lnSpc>
              <a:spcBef>
                <a:spcPts val="0"/>
              </a:spcBef>
              <a:spcAft>
                <a:spcPts val="0"/>
              </a:spcAft>
              <a:buSzPts val="1400"/>
              <a:buChar char="○"/>
            </a:pPr>
            <a:r>
              <a:rPr b="1" lang="en"/>
              <a:t>Open vs Internal</a:t>
            </a:r>
            <a:r>
              <a:rPr lang="en"/>
              <a:t>: specifies communication relationship</a:t>
            </a:r>
            <a:endParaRPr/>
          </a:p>
          <a:p>
            <a:pPr indent="-317500" lvl="1" marL="914400" rtl="0" algn="l">
              <a:lnSpc>
                <a:spcPct val="150000"/>
              </a:lnSpc>
              <a:spcBef>
                <a:spcPts val="0"/>
              </a:spcBef>
              <a:spcAft>
                <a:spcPts val="0"/>
              </a:spcAft>
              <a:buSzPts val="1400"/>
              <a:buChar char="○"/>
            </a:pPr>
            <a:r>
              <a:rPr b="1" lang="en"/>
              <a:t>HTTP vs RPC</a:t>
            </a:r>
            <a:r>
              <a:rPr lang="en"/>
              <a:t>: specifies different communication protocols</a:t>
            </a:r>
            <a:endParaRPr/>
          </a:p>
          <a:p>
            <a:pPr indent="-317500" lvl="1" marL="914400" rtl="0" algn="l">
              <a:lnSpc>
                <a:spcPct val="150000"/>
              </a:lnSpc>
              <a:spcBef>
                <a:spcPts val="0"/>
              </a:spcBef>
              <a:spcAft>
                <a:spcPts val="0"/>
              </a:spcAft>
              <a:buSzPts val="1400"/>
              <a:buChar char="○"/>
            </a:pPr>
            <a:r>
              <a:rPr b="1" lang="en"/>
              <a:t>REST vs GraphQL: </a:t>
            </a:r>
            <a:r>
              <a:rPr lang="en"/>
              <a:t>deals with flexibility of data requested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54150" y="2150850"/>
            <a:ext cx="6662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How do you order food at a restaurant?</a:t>
            </a:r>
            <a:endParaRPr/>
          </a:p>
        </p:txBody>
      </p:sp>
      <p:pic>
        <p:nvPicPr>
          <p:cNvPr id="100" name="Google Shape;100;p18"/>
          <p:cNvPicPr preferRelativeResize="0"/>
          <p:nvPr/>
        </p:nvPicPr>
        <p:blipFill>
          <a:blip r:embed="rId3">
            <a:alphaModFix/>
          </a:blip>
          <a:stretch>
            <a:fillRect/>
          </a:stretch>
        </p:blipFill>
        <p:spPr>
          <a:xfrm>
            <a:off x="1799825" y="3208325"/>
            <a:ext cx="3686437" cy="184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Ordering Food Analogy</a:t>
            </a:r>
            <a:endParaRPr/>
          </a:p>
        </p:txBody>
      </p:sp>
      <p:sp>
        <p:nvSpPr>
          <p:cNvPr id="106" name="Google Shape;106;p19"/>
          <p:cNvSpPr txBox="1"/>
          <p:nvPr>
            <p:ph idx="1" type="body"/>
          </p:nvPr>
        </p:nvSpPr>
        <p:spPr>
          <a:xfrm>
            <a:off x="334875" y="1321600"/>
            <a:ext cx="407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Some basic items you’ll need</a:t>
            </a:r>
            <a:endParaRPr/>
          </a:p>
          <a:p>
            <a:pPr indent="-342900" lvl="0" marL="457200" rtl="0" algn="l">
              <a:spcBef>
                <a:spcPts val="1600"/>
              </a:spcBef>
              <a:spcAft>
                <a:spcPts val="0"/>
              </a:spcAft>
              <a:buSzPts val="1800"/>
              <a:buChar char="●"/>
            </a:pPr>
            <a:r>
              <a:rPr b="1" lang="en"/>
              <a:t>Menu</a:t>
            </a:r>
            <a:r>
              <a:rPr lang="en"/>
              <a:t>: to interact with </a:t>
            </a:r>
            <a:endParaRPr/>
          </a:p>
          <a:p>
            <a:pPr indent="-342900" lvl="0" marL="457200" rtl="0" algn="l">
              <a:spcBef>
                <a:spcPts val="0"/>
              </a:spcBef>
              <a:spcAft>
                <a:spcPts val="0"/>
              </a:spcAft>
              <a:buSzPts val="1800"/>
              <a:buChar char="●"/>
            </a:pPr>
            <a:r>
              <a:rPr b="1" lang="en"/>
              <a:t>Waiter</a:t>
            </a:r>
            <a:r>
              <a:rPr lang="en"/>
              <a:t>: to take your orders</a:t>
            </a:r>
            <a:endParaRPr/>
          </a:p>
          <a:p>
            <a:pPr indent="-342900" lvl="0" marL="457200" rtl="0" algn="l">
              <a:spcBef>
                <a:spcPts val="0"/>
              </a:spcBef>
              <a:spcAft>
                <a:spcPts val="0"/>
              </a:spcAft>
              <a:buSzPts val="1800"/>
              <a:buChar char="●"/>
            </a:pPr>
            <a:r>
              <a:rPr b="1" lang="en"/>
              <a:t>Kitchen</a:t>
            </a:r>
            <a:r>
              <a:rPr lang="en"/>
              <a:t>: to fulfill your orders</a:t>
            </a:r>
            <a:endParaRPr/>
          </a:p>
          <a:p>
            <a:pPr indent="0" lvl="0" marL="0" rtl="0" algn="l">
              <a:spcBef>
                <a:spcPts val="1600"/>
              </a:spcBef>
              <a:spcAft>
                <a:spcPts val="0"/>
              </a:spcAft>
              <a:buNone/>
            </a:pPr>
            <a:r>
              <a:rPr b="1" lang="en"/>
              <a:t>Web Development Equivalents</a:t>
            </a:r>
            <a:endParaRPr b="1"/>
          </a:p>
          <a:p>
            <a:pPr indent="-342900" lvl="0" marL="457200" rtl="0" algn="l">
              <a:spcBef>
                <a:spcPts val="1600"/>
              </a:spcBef>
              <a:spcAft>
                <a:spcPts val="0"/>
              </a:spcAft>
              <a:buSzPts val="1800"/>
              <a:buChar char="●"/>
            </a:pPr>
            <a:r>
              <a:rPr b="1" lang="en"/>
              <a:t>User Interface/Frontend</a:t>
            </a:r>
            <a:endParaRPr b="1"/>
          </a:p>
          <a:p>
            <a:pPr indent="-342900" lvl="0" marL="457200" rtl="0" algn="l">
              <a:spcBef>
                <a:spcPts val="0"/>
              </a:spcBef>
              <a:spcAft>
                <a:spcPts val="0"/>
              </a:spcAft>
              <a:buSzPts val="1800"/>
              <a:buChar char="●"/>
            </a:pPr>
            <a:r>
              <a:rPr b="1" lang="en"/>
              <a:t>API</a:t>
            </a:r>
            <a:endParaRPr b="1"/>
          </a:p>
          <a:p>
            <a:pPr indent="-342900" lvl="0" marL="457200" rtl="0" algn="l">
              <a:spcBef>
                <a:spcPts val="0"/>
              </a:spcBef>
              <a:spcAft>
                <a:spcPts val="0"/>
              </a:spcAft>
              <a:buSzPts val="1800"/>
              <a:buChar char="●"/>
            </a:pPr>
            <a:r>
              <a:rPr b="1" lang="en"/>
              <a:t>Backend</a:t>
            </a:r>
            <a:endParaRPr b="1"/>
          </a:p>
        </p:txBody>
      </p:sp>
      <p:pic>
        <p:nvPicPr>
          <p:cNvPr id="107" name="Google Shape;107;p19"/>
          <p:cNvPicPr preferRelativeResize="0"/>
          <p:nvPr/>
        </p:nvPicPr>
        <p:blipFill>
          <a:blip r:embed="rId3">
            <a:alphaModFix/>
          </a:blip>
          <a:stretch>
            <a:fillRect/>
          </a:stretch>
        </p:blipFill>
        <p:spPr>
          <a:xfrm>
            <a:off x="3862150" y="1603040"/>
            <a:ext cx="3444326" cy="1937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Menu: The Frontend/User Interface</a:t>
            </a:r>
            <a:endParaRPr/>
          </a:p>
        </p:txBody>
      </p:sp>
      <p:sp>
        <p:nvSpPr>
          <p:cNvPr id="113" name="Google Shape;113;p20"/>
          <p:cNvSpPr txBox="1"/>
          <p:nvPr>
            <p:ph idx="1" type="body"/>
          </p:nvPr>
        </p:nvSpPr>
        <p:spPr>
          <a:xfrm>
            <a:off x="263550" y="1152475"/>
            <a:ext cx="8146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frontend refers to a </a:t>
            </a:r>
            <a:r>
              <a:rPr b="1" lang="en"/>
              <a:t>user interface</a:t>
            </a:r>
            <a:r>
              <a:rPr lang="en"/>
              <a:t>, a structured way for users to interact with your code</a:t>
            </a:r>
            <a:endParaRPr/>
          </a:p>
          <a:p>
            <a:pPr indent="-342900" lvl="0" marL="457200" rtl="0" algn="l">
              <a:spcBef>
                <a:spcPts val="1600"/>
              </a:spcBef>
              <a:spcAft>
                <a:spcPts val="0"/>
              </a:spcAft>
              <a:buSzPts val="1800"/>
              <a:buChar char="●"/>
            </a:pPr>
            <a:r>
              <a:rPr lang="en"/>
              <a:t>In the case of a </a:t>
            </a:r>
            <a:r>
              <a:rPr lang="en"/>
              <a:t>restaurant</a:t>
            </a:r>
            <a:endParaRPr/>
          </a:p>
          <a:p>
            <a:pPr indent="-317500" lvl="1" marL="914400" rtl="0" algn="l">
              <a:spcBef>
                <a:spcPts val="0"/>
              </a:spcBef>
              <a:spcAft>
                <a:spcPts val="0"/>
              </a:spcAft>
              <a:buSzPts val="1400"/>
              <a:buChar char="○"/>
            </a:pPr>
            <a:r>
              <a:rPr lang="en"/>
              <a:t>The menu is a point of interaction between users and the waiter</a:t>
            </a:r>
            <a:endParaRPr/>
          </a:p>
          <a:p>
            <a:pPr indent="-317500" lvl="1" marL="914400" rtl="0" algn="l">
              <a:spcBef>
                <a:spcPts val="0"/>
              </a:spcBef>
              <a:spcAft>
                <a:spcPts val="0"/>
              </a:spcAft>
              <a:buSzPts val="1400"/>
              <a:buChar char="○"/>
            </a:pPr>
            <a:r>
              <a:rPr lang="en"/>
              <a:t>A good menu contains up to date information about the restaurant (deals, outages, etc)</a:t>
            </a:r>
            <a:endParaRPr/>
          </a:p>
          <a:p>
            <a:pPr indent="0" lvl="0" marL="0" rtl="0" algn="l">
              <a:spcBef>
                <a:spcPts val="1600"/>
              </a:spcBef>
              <a:spcAft>
                <a:spcPts val="1600"/>
              </a:spcAft>
              <a:buNone/>
            </a:pPr>
            <a:r>
              <a:t/>
            </a:r>
            <a:endParaRPr/>
          </a:p>
        </p:txBody>
      </p:sp>
      <p:pic>
        <p:nvPicPr>
          <p:cNvPr id="114" name="Google Shape;114;p20"/>
          <p:cNvPicPr preferRelativeResize="0"/>
          <p:nvPr/>
        </p:nvPicPr>
        <p:blipFill>
          <a:blip r:embed="rId3">
            <a:alphaModFix/>
          </a:blip>
          <a:stretch>
            <a:fillRect/>
          </a:stretch>
        </p:blipFill>
        <p:spPr>
          <a:xfrm>
            <a:off x="1226538" y="3092825"/>
            <a:ext cx="5630626" cy="205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053600" y="445025"/>
            <a:ext cx="63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Waiter/Waitress: The API </a:t>
            </a:r>
            <a:endParaRPr/>
          </a:p>
        </p:txBody>
      </p:sp>
      <p:sp>
        <p:nvSpPr>
          <p:cNvPr id="120" name="Google Shape;120;p21"/>
          <p:cNvSpPr txBox="1"/>
          <p:nvPr>
            <p:ph idx="1" type="body"/>
          </p:nvPr>
        </p:nvSpPr>
        <p:spPr>
          <a:xfrm>
            <a:off x="311700" y="1152475"/>
            <a:ext cx="7929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does a waiter/waitress need to know to perform his/her job?</a:t>
            </a:r>
            <a:endParaRPr b="1"/>
          </a:p>
          <a:p>
            <a:pPr indent="-342900" lvl="0" marL="457200" rtl="0" algn="l">
              <a:lnSpc>
                <a:spcPct val="100000"/>
              </a:lnSpc>
              <a:spcBef>
                <a:spcPts val="1600"/>
              </a:spcBef>
              <a:spcAft>
                <a:spcPts val="0"/>
              </a:spcAft>
              <a:buSzPts val="1800"/>
              <a:buChar char="●"/>
            </a:pPr>
            <a:r>
              <a:rPr lang="en"/>
              <a:t>Understand a Variety of Requests</a:t>
            </a:r>
            <a:endParaRPr/>
          </a:p>
          <a:p>
            <a:pPr indent="-317500" lvl="1" marL="914400" rtl="0" algn="l">
              <a:lnSpc>
                <a:spcPct val="100000"/>
              </a:lnSpc>
              <a:spcBef>
                <a:spcPts val="0"/>
              </a:spcBef>
              <a:spcAft>
                <a:spcPts val="0"/>
              </a:spcAft>
              <a:buSzPts val="1400"/>
              <a:buChar char="○"/>
            </a:pPr>
            <a:r>
              <a:rPr lang="en"/>
              <a:t>Provide Customers the Menu	</a:t>
            </a:r>
            <a:endParaRPr/>
          </a:p>
          <a:p>
            <a:pPr indent="-317500" lvl="1" marL="914400" rtl="0" algn="l">
              <a:lnSpc>
                <a:spcPct val="100000"/>
              </a:lnSpc>
              <a:spcBef>
                <a:spcPts val="0"/>
              </a:spcBef>
              <a:spcAft>
                <a:spcPts val="0"/>
              </a:spcAft>
              <a:buSzPts val="1400"/>
              <a:buChar char="○"/>
            </a:pPr>
            <a:r>
              <a:rPr lang="en"/>
              <a:t>Handle Customer Orders</a:t>
            </a:r>
            <a:endParaRPr/>
          </a:p>
          <a:p>
            <a:pPr indent="-342900" lvl="0" marL="457200" rtl="0" algn="l">
              <a:lnSpc>
                <a:spcPct val="100000"/>
              </a:lnSpc>
              <a:spcBef>
                <a:spcPts val="1000"/>
              </a:spcBef>
              <a:spcAft>
                <a:spcPts val="0"/>
              </a:spcAft>
              <a:buSzPts val="1800"/>
              <a:buChar char="●"/>
            </a:pPr>
            <a:r>
              <a:rPr lang="en"/>
              <a:t>Understand how to serve those Requests</a:t>
            </a:r>
            <a:endParaRPr/>
          </a:p>
          <a:p>
            <a:pPr indent="-317500" lvl="1" marL="914400" rtl="0" algn="l">
              <a:lnSpc>
                <a:spcPct val="100000"/>
              </a:lnSpc>
              <a:spcBef>
                <a:spcPts val="0"/>
              </a:spcBef>
              <a:spcAft>
                <a:spcPts val="0"/>
              </a:spcAft>
              <a:buSzPts val="1400"/>
              <a:buChar char="○"/>
            </a:pPr>
            <a:r>
              <a:rPr lang="en"/>
              <a:t>Giving the kitchen customer order information</a:t>
            </a:r>
            <a:endParaRPr/>
          </a:p>
          <a:p>
            <a:pPr indent="-317500" lvl="1" marL="914400" rtl="0" algn="l">
              <a:lnSpc>
                <a:spcPct val="100000"/>
              </a:lnSpc>
              <a:spcBef>
                <a:spcPts val="0"/>
              </a:spcBef>
              <a:spcAft>
                <a:spcPts val="0"/>
              </a:spcAft>
              <a:buSzPts val="1400"/>
              <a:buChar char="○"/>
            </a:pPr>
            <a:r>
              <a:rPr lang="en"/>
              <a:t>Communicating unexpected outcomes (What if a dish isn’t available currently?)</a:t>
            </a:r>
            <a:endParaRPr/>
          </a:p>
        </p:txBody>
      </p:sp>
      <p:pic>
        <p:nvPicPr>
          <p:cNvPr id="121" name="Google Shape;121;p21"/>
          <p:cNvPicPr preferRelativeResize="0"/>
          <p:nvPr/>
        </p:nvPicPr>
        <p:blipFill>
          <a:blip r:embed="rId3">
            <a:alphaModFix/>
          </a:blip>
          <a:stretch>
            <a:fillRect/>
          </a:stretch>
        </p:blipFill>
        <p:spPr>
          <a:xfrm>
            <a:off x="2109162" y="3312325"/>
            <a:ext cx="4287875" cy="177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PEO Theme">
  <a:themeElements>
    <a:clrScheme name="Simple Light">
      <a:dk1>
        <a:srgbClr val="000000"/>
      </a:dk1>
      <a:lt1>
        <a:srgbClr val="FFFFFF"/>
      </a:lt1>
      <a:dk2>
        <a:srgbClr val="595959"/>
      </a:dk2>
      <a:lt2>
        <a:srgbClr val="EEEEEE"/>
      </a:lt2>
      <a:accent1>
        <a:srgbClr val="FF7B1E"/>
      </a:accent1>
      <a:accent2>
        <a:srgbClr val="F6A705"/>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